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9" r:id="rId4"/>
  </p:sldMasterIdLst>
  <p:notesMasterIdLst>
    <p:notesMasterId r:id="rId25"/>
  </p:notesMasterIdLst>
  <p:handoutMasterIdLst>
    <p:handoutMasterId r:id="rId26"/>
  </p:handoutMasterIdLst>
  <p:sldIdLst>
    <p:sldId id="298" r:id="rId5"/>
    <p:sldId id="387" r:id="rId6"/>
    <p:sldId id="308" r:id="rId7"/>
    <p:sldId id="398" r:id="rId8"/>
    <p:sldId id="400" r:id="rId9"/>
    <p:sldId id="402" r:id="rId10"/>
    <p:sldId id="273" r:id="rId11"/>
    <p:sldId id="286" r:id="rId12"/>
    <p:sldId id="403" r:id="rId13"/>
    <p:sldId id="274" r:id="rId14"/>
    <p:sldId id="289" r:id="rId15"/>
    <p:sldId id="404" r:id="rId16"/>
    <p:sldId id="299" r:id="rId17"/>
    <p:sldId id="276" r:id="rId18"/>
    <p:sldId id="304" r:id="rId19"/>
    <p:sldId id="300" r:id="rId20"/>
    <p:sldId id="309" r:id="rId21"/>
    <p:sldId id="279" r:id="rId22"/>
    <p:sldId id="305" r:id="rId23"/>
    <p:sldId id="287" r:id="rId24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9" autoAdjust="0"/>
    <p:restoredTop sz="94747"/>
  </p:normalViewPr>
  <p:slideViewPr>
    <p:cSldViewPr snapToObjects="1">
      <p:cViewPr varScale="1">
        <p:scale>
          <a:sx n="61" d="100"/>
          <a:sy n="61" d="100"/>
        </p:scale>
        <p:origin x="144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EE387D-A49C-974D-B153-8F019D809BB6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454CA42F-07E3-1C4F-83E9-5C11DE2D2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94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3DBC1E0-4226-CB44-AD51-6109DA810A8B}" type="datetime1">
              <a:rPr lang="en-US"/>
              <a:pPr>
                <a:defRPr/>
              </a:pPr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2E5EFA7E-2897-C04B-93DB-D37DEF857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591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ＭＳ Ｐゴシック" pitchFamily="80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80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B1FFC5-CFD0-479C-96EA-E01D27141489}" type="slidenum">
              <a:rPr lang="en-US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920" y="4343400"/>
            <a:ext cx="5028162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26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4213"/>
            <a:ext cx="6096000" cy="34305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6E6CAC-13B1-4527-8B33-DF397FE5E419}" type="slidenum">
              <a:rPr lang="en-US" smtClean="0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1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prstClr val="black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fld id="{FC090B03-2856-406B-8209-0B886E3D2FF7}" type="slidenum">
              <a:rPr lang="en-US"/>
              <a:pPr defTabSz="914400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261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fld id="{BA27B209-6218-4BDF-9F03-FA600C076B54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viderColorBox"/>
          <p:cNvSpPr>
            <a:spLocks noChangeArrowheads="1"/>
          </p:cNvSpPr>
          <p:nvPr/>
        </p:nvSpPr>
        <p:spPr bwMode="auto">
          <a:xfrm>
            <a:off x="5" y="846535"/>
            <a:ext cx="1497013" cy="1714500"/>
          </a:xfrm>
          <a:prstGeom prst="rect">
            <a:avLst/>
          </a:prstGeom>
          <a:solidFill>
            <a:srgbClr val="923222"/>
          </a:soli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sz="2400" dirty="0">
              <a:solidFill>
                <a:prstClr val="black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8" descr="NV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3463" y="4276727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299" name="Rectangle 3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19225" y="3165873"/>
            <a:ext cx="7410450" cy="1072372"/>
          </a:xfrm>
        </p:spPr>
        <p:txBody>
          <a:bodyPr>
            <a:noAutofit/>
          </a:bodyPr>
          <a:lstStyle>
            <a:lvl1pPr marL="0" indent="0" eaLnBrk="0" hangingPunc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defRPr sz="2000">
                <a:solidFill>
                  <a:schemeClr val="accent5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12882" y="2680099"/>
            <a:ext cx="7413625" cy="401648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>
              <a:lnSpc>
                <a:spcPct val="90000"/>
              </a:lnSpc>
              <a:spcBef>
                <a:spcPct val="40000"/>
              </a:spcBef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Logo" descr="NV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4277918"/>
            <a:ext cx="2209800" cy="581025"/>
          </a:xfrm>
          <a:prstGeom prst="rect">
            <a:avLst/>
          </a:prstGeom>
          <a:noFill/>
        </p:spPr>
      </p:pic>
      <p:pic>
        <p:nvPicPr>
          <p:cNvPr id="8" name="Logo" descr="NV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4277918"/>
            <a:ext cx="2209800" cy="581025"/>
          </a:xfrm>
          <a:prstGeom prst="rect">
            <a:avLst/>
          </a:prstGeom>
          <a:noFill/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9657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prstClr val="white"/>
                </a:solidFill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2052" name="Title 1"/>
          <p:cNvSpPr txBox="1">
            <a:spLocks/>
          </p:cNvSpPr>
          <p:nvPr userDrawn="1"/>
        </p:nvSpPr>
        <p:spPr bwMode="auto">
          <a:xfrm>
            <a:off x="0" y="0"/>
            <a:ext cx="9144000" cy="628650"/>
          </a:xfrm>
          <a:prstGeom prst="rect">
            <a:avLst/>
          </a:prstGeom>
          <a:solidFill>
            <a:srgbClr val="2268A8"/>
          </a:solidFill>
          <a:ln w="9525">
            <a:solidFill>
              <a:srgbClr val="22518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/>
            <a:endParaRPr lang="en-US" sz="44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2053" name="Title 1"/>
          <p:cNvSpPr txBox="1">
            <a:spLocks/>
          </p:cNvSpPr>
          <p:nvPr userDrawn="1"/>
        </p:nvSpPr>
        <p:spPr bwMode="auto">
          <a:xfrm>
            <a:off x="0" y="4857750"/>
            <a:ext cx="9144000" cy="285750"/>
          </a:xfrm>
          <a:prstGeom prst="rect">
            <a:avLst/>
          </a:prstGeom>
          <a:solidFill>
            <a:srgbClr val="2268A8"/>
          </a:solidFill>
          <a:ln w="9525">
            <a:solidFill>
              <a:srgbClr val="22518A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914400" eaLnBrk="1" hangingPunct="1"/>
            <a:endParaRPr lang="en-US" sz="4400">
              <a:solidFill>
                <a:srgbClr val="FFFFFF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054" name="Picture 9" descr="CHOP cancer center horiz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88" y="4857750"/>
            <a:ext cx="314801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Cellular Immunotherapy with CAR T cells Engineering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1719" y="4476750"/>
            <a:ext cx="1623060" cy="457200"/>
          </a:xfrm>
          <a:prstGeom prst="rect">
            <a:avLst/>
          </a:prstGeom>
        </p:spPr>
      </p:pic>
      <p:pic>
        <p:nvPicPr>
          <p:cNvPr id="173" name="Picture 172"/>
          <p:cNvPicPr>
            <a:picLocks noChangeAspect="1"/>
          </p:cNvPicPr>
          <p:nvPr/>
        </p:nvPicPr>
        <p:blipFill rotWithShape="1">
          <a:blip r:embed="rId4"/>
          <a:srcRect l="-1" r="49276"/>
          <a:stretch/>
        </p:blipFill>
        <p:spPr>
          <a:xfrm>
            <a:off x="6477000" y="3750308"/>
            <a:ext cx="2452498" cy="628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493" y="2888082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CAR T Cell Toxicity Management in Acute Leukemia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C84399-EBCD-DA4F-814B-21D0B3C4A225}"/>
              </a:ext>
            </a:extLst>
          </p:cNvPr>
          <p:cNvSpPr/>
          <p:nvPr/>
        </p:nvSpPr>
        <p:spPr>
          <a:xfrm>
            <a:off x="2646883" y="-1"/>
            <a:ext cx="6497117" cy="2786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472A8D7-A695-254E-859D-8FD4A8F6B5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8249" y="29888"/>
          <a:ext cx="2628635" cy="2735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5" imgW="5819048" imgH="6211167" progId="AcroExch.Document.7">
                  <p:embed/>
                </p:oleObj>
              </mc:Choice>
              <mc:Fallback>
                <p:oleObj name="Acrobat Document" r:id="rId5" imgW="5819048" imgH="6211167" progId="AcroExch.Document.7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08"/>
                      <a:stretch>
                        <a:fillRect/>
                      </a:stretch>
                    </p:blipFill>
                    <p:spPr bwMode="auto">
                      <a:xfrm>
                        <a:off x="18249" y="29888"/>
                        <a:ext cx="2628635" cy="27353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73B852BD-63D7-A44B-B637-848D774379A2}"/>
              </a:ext>
            </a:extLst>
          </p:cNvPr>
          <p:cNvGrpSpPr/>
          <p:nvPr/>
        </p:nvGrpSpPr>
        <p:grpSpPr>
          <a:xfrm>
            <a:off x="3186787" y="18063"/>
            <a:ext cx="5503955" cy="2790825"/>
            <a:chOff x="3531044" y="803713"/>
            <a:chExt cx="6100279" cy="33063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CB8A9BC-447D-C64D-9A60-634B0F5F554C}"/>
                </a:ext>
              </a:extLst>
            </p:cNvPr>
            <p:cNvGrpSpPr/>
            <p:nvPr/>
          </p:nvGrpSpPr>
          <p:grpSpPr>
            <a:xfrm rot="16200000">
              <a:off x="4927986" y="-593229"/>
              <a:ext cx="3306396" cy="6100279"/>
              <a:chOff x="5262332" y="482293"/>
              <a:chExt cx="3306396" cy="6100279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8D90231-6954-CA43-BA26-07930A1A0E70}"/>
                  </a:ext>
                </a:extLst>
              </p:cNvPr>
              <p:cNvGrpSpPr/>
              <p:nvPr/>
            </p:nvGrpSpPr>
            <p:grpSpPr>
              <a:xfrm>
                <a:off x="5405872" y="3995377"/>
                <a:ext cx="3058166" cy="2587195"/>
                <a:chOff x="4990037" y="3995377"/>
                <a:chExt cx="3058166" cy="2587195"/>
              </a:xfrm>
            </p:grpSpPr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D1C541EC-21F2-5B46-8D4C-5087B8F188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79011" y="4022252"/>
                  <a:ext cx="2840355" cy="2560320"/>
                </a:xfrm>
                <a:prstGeom prst="rect">
                  <a:avLst/>
                </a:prstGeom>
              </p:spPr>
            </p:pic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2396851E-97AA-814A-A335-ABD893A22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13729" y="3995377"/>
                  <a:ext cx="168757" cy="514998"/>
                </a:xfrm>
                <a:prstGeom prst="rect">
                  <a:avLst/>
                </a:prstGeom>
              </p:spPr>
            </p:pic>
            <p:pic>
              <p:nvPicPr>
                <p:cNvPr id="49" name="Picture 48">
                  <a:extLst>
                    <a:ext uri="{FF2B5EF4-FFF2-40B4-BE49-F238E27FC236}">
                      <a16:creationId xmlns:a16="http://schemas.microsoft.com/office/drawing/2014/main" id="{71657308-64DE-5845-86BA-01FEC06FF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6720000">
                  <a:off x="7706325" y="5350637"/>
                  <a:ext cx="168757" cy="514998"/>
                </a:xfrm>
                <a:prstGeom prst="rect">
                  <a:avLst/>
                </a:prstGeom>
              </p:spPr>
            </p:pic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759D64DD-0DF4-9548-A8AD-BCABAD744A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420000" flipV="1">
                  <a:off x="5163157" y="5329626"/>
                  <a:ext cx="168757" cy="514998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47C66B74-F99D-4247-B0FA-4AB7EDD7DE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480000">
                  <a:off x="7307912" y="4351981"/>
                  <a:ext cx="168757" cy="514998"/>
                </a:xfrm>
                <a:prstGeom prst="rect">
                  <a:avLst/>
                </a:prstGeom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59E1457C-454A-0440-9B69-336CFAC80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700000" flipV="1">
                  <a:off x="5679039" y="5794363"/>
                  <a:ext cx="168757" cy="514998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0E73F7C7-517F-EB47-954A-28EF54723C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00000" flipV="1">
                  <a:off x="7115367" y="5773321"/>
                  <a:ext cx="168757" cy="514998"/>
                </a:xfrm>
                <a:prstGeom prst="rect">
                  <a:avLst/>
                </a:prstGeom>
              </p:spPr>
            </p:pic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289D5965-D087-2449-8429-7E191C0ED5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00000">
                  <a:off x="5530612" y="4476891"/>
                  <a:ext cx="168757" cy="514998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F97DB92-349F-3F41-9A1E-E05077284627}"/>
                  </a:ext>
                </a:extLst>
              </p:cNvPr>
              <p:cNvGrpSpPr/>
              <p:nvPr/>
            </p:nvGrpSpPr>
            <p:grpSpPr>
              <a:xfrm>
                <a:off x="5262332" y="576825"/>
                <a:ext cx="3306396" cy="2896913"/>
                <a:chOff x="4846497" y="813764"/>
                <a:chExt cx="3306396" cy="2896913"/>
              </a:xfrm>
            </p:grpSpPr>
            <p:pic>
              <p:nvPicPr>
                <p:cNvPr id="40" name="Picture 39">
                  <a:extLst>
                    <a:ext uri="{FF2B5EF4-FFF2-40B4-BE49-F238E27FC236}">
                      <a16:creationId xmlns:a16="http://schemas.microsoft.com/office/drawing/2014/main" id="{F247F945-B0C1-7743-944A-9638A6A917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50292" y="1001160"/>
                  <a:ext cx="2503170" cy="2503170"/>
                </a:xfrm>
                <a:prstGeom prst="rect">
                  <a:avLst/>
                </a:prstGeom>
              </p:spPr>
            </p:pic>
            <p:pic>
              <p:nvPicPr>
                <p:cNvPr id="41" name="Picture 40">
                  <a:extLst>
                    <a:ext uri="{FF2B5EF4-FFF2-40B4-BE49-F238E27FC236}">
                      <a16:creationId xmlns:a16="http://schemas.microsoft.com/office/drawing/2014/main" id="{825A3374-9974-8A42-81AB-FBB1C65C50B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26514" y="2984396"/>
                  <a:ext cx="585788" cy="726281"/>
                </a:xfrm>
                <a:prstGeom prst="rect">
                  <a:avLst/>
                </a:prstGeom>
              </p:spPr>
            </p:pic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ECE6F359-0A26-FD41-8860-4F7A11806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V="1">
                  <a:off x="5526514" y="813764"/>
                  <a:ext cx="585788" cy="726281"/>
                </a:xfrm>
                <a:prstGeom prst="rect">
                  <a:avLst/>
                </a:prstGeom>
              </p:spPr>
            </p:pic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0F4B135B-41A2-A34E-9FB2-295E6996B0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884982" y="2984396"/>
                  <a:ext cx="585788" cy="726281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EECE4B79-A82E-2B45-A570-0F1621E4F4A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 flipV="1">
                  <a:off x="6884982" y="813764"/>
                  <a:ext cx="585788" cy="726281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0BCBE800-9475-3543-A8D0-A6EB438009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000000" flipV="1">
                  <a:off x="4916744" y="1906697"/>
                  <a:ext cx="585788" cy="726281"/>
                </a:xfrm>
                <a:prstGeom prst="rect">
                  <a:avLst/>
                </a:prstGeom>
              </p:spPr>
            </p:pic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2B58D355-22E6-5748-8DEB-594C17E422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600000" flipH="1" flipV="1">
                  <a:off x="7496859" y="1906697"/>
                  <a:ext cx="585788" cy="726281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FA9064D-8AB5-9243-8183-F88325F4BDD3}"/>
                  </a:ext>
                </a:extLst>
              </p:cNvPr>
              <p:cNvGrpSpPr/>
              <p:nvPr/>
            </p:nvGrpSpPr>
            <p:grpSpPr>
              <a:xfrm>
                <a:off x="5332273" y="1270724"/>
                <a:ext cx="3157523" cy="2518053"/>
                <a:chOff x="4916438" y="1507663"/>
                <a:chExt cx="3157523" cy="25180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6126A394-F725-FC4B-B719-12E517FEBA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9496" y="2669356"/>
                  <a:ext cx="407670" cy="1356360"/>
                </a:xfrm>
                <a:prstGeom prst="rect">
                  <a:avLst/>
                </a:prstGeom>
              </p:spPr>
            </p:pic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BE7C6CAC-4459-B344-A119-54B9DE554D09}"/>
                    </a:ext>
                  </a:extLst>
                </p:cNvPr>
                <p:cNvGrpSpPr/>
                <p:nvPr/>
              </p:nvGrpSpPr>
              <p:grpSpPr>
                <a:xfrm>
                  <a:off x="4916438" y="2526117"/>
                  <a:ext cx="3157523" cy="346242"/>
                  <a:chOff x="4916438" y="2551755"/>
                  <a:chExt cx="3157523" cy="346242"/>
                </a:xfrm>
              </p:grpSpPr>
              <p:pic>
                <p:nvPicPr>
                  <p:cNvPr id="38" name="Picture 37">
                    <a:extLst>
                      <a:ext uri="{FF2B5EF4-FFF2-40B4-BE49-F238E27FC236}">
                        <a16:creationId xmlns:a16="http://schemas.microsoft.com/office/drawing/2014/main" id="{4383FD1E-2973-2549-8611-6D95909EB15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3600000">
                    <a:off x="5319209" y="2148984"/>
                    <a:ext cx="346242" cy="1151784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>
                    <a:extLst>
                      <a:ext uri="{FF2B5EF4-FFF2-40B4-BE49-F238E27FC236}">
                        <a16:creationId xmlns:a16="http://schemas.microsoft.com/office/drawing/2014/main" id="{A0DC5553-876A-134D-A4ED-E4D535C65FF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8000000" flipH="1">
                    <a:off x="7324948" y="2148984"/>
                    <a:ext cx="346242" cy="1151784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10B67F7C-3DD0-574F-AB80-B70867D882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000000" flipV="1">
                  <a:off x="5379891" y="1104893"/>
                  <a:ext cx="346242" cy="1151784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BFE3CD22-8F18-2B46-925C-2A5ED859DF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600000" flipH="1" flipV="1">
                  <a:off x="7271741" y="1104892"/>
                  <a:ext cx="346242" cy="1151784"/>
                </a:xfrm>
                <a:prstGeom prst="rect">
                  <a:avLst/>
                </a:prstGeom>
              </p:spPr>
            </p:pic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D9D4C14-B03D-014C-B6ED-9E42019B3AE4}"/>
                  </a:ext>
                </a:extLst>
              </p:cNvPr>
              <p:cNvGrpSpPr/>
              <p:nvPr/>
            </p:nvGrpSpPr>
            <p:grpSpPr>
              <a:xfrm>
                <a:off x="6445184" y="1625604"/>
                <a:ext cx="932945" cy="813816"/>
                <a:chOff x="2415711" y="1956133"/>
                <a:chExt cx="1151784" cy="1356360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6A50454F-E37D-4A40-AED9-04BF61217C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87768" y="1956133"/>
                  <a:ext cx="407670" cy="1356360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CF830327-16A4-6740-9CA1-83359B30FC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600000">
                  <a:off x="2818482" y="2058421"/>
                  <a:ext cx="346242" cy="1151784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A59BABB9-EB9D-904C-860E-BC6266E034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000000" flipH="1">
                  <a:off x="2818482" y="2058421"/>
                  <a:ext cx="346242" cy="1151784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BBA5D8D6-363F-7F40-A9A2-6EA17A81665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000000" flipV="1">
                  <a:off x="2818482" y="2058421"/>
                  <a:ext cx="346242" cy="1151784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168EF16A-1709-D84D-90BD-EB9040601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600000" flipH="1" flipV="1">
                  <a:off x="2818482" y="2058421"/>
                  <a:ext cx="346242" cy="1151784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F254594-923F-DD44-A944-19800BC30861}"/>
                  </a:ext>
                </a:extLst>
              </p:cNvPr>
              <p:cNvGrpSpPr/>
              <p:nvPr/>
            </p:nvGrpSpPr>
            <p:grpSpPr>
              <a:xfrm>
                <a:off x="5656819" y="3050855"/>
                <a:ext cx="2171841" cy="1211286"/>
                <a:chOff x="5656819" y="3050855"/>
                <a:chExt cx="2171841" cy="1211286"/>
              </a:xfrm>
            </p:grpSpPr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86EB9340-910F-AE44-B50D-92AF75B830CE}"/>
                    </a:ext>
                  </a:extLst>
                </p:cNvPr>
                <p:cNvSpPr txBox="1"/>
                <p:nvPr/>
              </p:nvSpPr>
              <p:spPr>
                <a:xfrm rot="5400000">
                  <a:off x="6498516" y="4013776"/>
                  <a:ext cx="335827" cy="16090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ctr">
                    <a:lnSpc>
                      <a:spcPts val="825"/>
                    </a:lnSpc>
                  </a:pPr>
                  <a:r>
                    <a:rPr lang="en-US" sz="750" dirty="0">
                      <a:solidFill>
                        <a:srgbClr val="000000"/>
                      </a:solidFill>
                      <a:ea typeface="ＭＳ Ｐゴシック"/>
                    </a:rPr>
                    <a:t>CD19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0B24E26-05F2-4C43-BA15-E8800CD63EC8}"/>
                    </a:ext>
                  </a:extLst>
                </p:cNvPr>
                <p:cNvSpPr txBox="1"/>
                <p:nvPr/>
              </p:nvSpPr>
              <p:spPr>
                <a:xfrm rot="5400000">
                  <a:off x="5592117" y="3115557"/>
                  <a:ext cx="451210" cy="3218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ctr">
                    <a:lnSpc>
                      <a:spcPts val="825"/>
                    </a:lnSpc>
                  </a:pPr>
                  <a:r>
                    <a:rPr lang="en-US" sz="750" dirty="0">
                      <a:solidFill>
                        <a:srgbClr val="000000"/>
                      </a:solidFill>
                      <a:ea typeface="ＭＳ Ｐゴシック"/>
                    </a:rPr>
                    <a:t>Native TCR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A3E07CA-19CB-0248-BE06-0718211746C1}"/>
                    </a:ext>
                  </a:extLst>
                </p:cNvPr>
                <p:cNvSpPr txBox="1"/>
                <p:nvPr/>
              </p:nvSpPr>
              <p:spPr>
                <a:xfrm>
                  <a:off x="7004231" y="3604507"/>
                  <a:ext cx="824429" cy="32180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rmAutofit/>
                </a:bodyPr>
                <a:lstStyle/>
                <a:p>
                  <a:pPr algn="ctr">
                    <a:lnSpc>
                      <a:spcPts val="825"/>
                    </a:lnSpc>
                  </a:pPr>
                  <a:endParaRPr lang="en-US" sz="750" dirty="0">
                    <a:solidFill>
                      <a:srgbClr val="000000"/>
                    </a:solidFill>
                    <a:ea typeface="ＭＳ Ｐゴシック"/>
                  </a:endParaRPr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2777460-86FA-D24E-9126-504B4E805287}"/>
                  </a:ext>
                </a:extLst>
              </p:cNvPr>
              <p:cNvGrpSpPr/>
              <p:nvPr/>
            </p:nvGrpSpPr>
            <p:grpSpPr>
              <a:xfrm>
                <a:off x="6782739" y="482293"/>
                <a:ext cx="1726700" cy="5384030"/>
                <a:chOff x="6782739" y="482293"/>
                <a:chExt cx="1726700" cy="5384030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2B29787A-8745-8843-90FF-7FD1AD94224D}"/>
                    </a:ext>
                  </a:extLst>
                </p:cNvPr>
                <p:cNvSpPr txBox="1"/>
                <p:nvPr/>
              </p:nvSpPr>
              <p:spPr>
                <a:xfrm rot="5400000">
                  <a:off x="7915029" y="803228"/>
                  <a:ext cx="915346" cy="273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1" hangingPunct="1"/>
                  <a:r>
                    <a:rPr lang="en-US" sz="900" b="1" dirty="0">
                      <a:solidFill>
                        <a:srgbClr val="000000"/>
                      </a:solidFill>
                      <a:ea typeface="ＭＳ Ｐゴシック"/>
                    </a:rPr>
                    <a:t>CTL019 cell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EAAC989-F8A0-4E4D-9F14-4F6A05C7AF43}"/>
                    </a:ext>
                  </a:extLst>
                </p:cNvPr>
                <p:cNvSpPr txBox="1"/>
                <p:nvPr/>
              </p:nvSpPr>
              <p:spPr>
                <a:xfrm rot="5400000">
                  <a:off x="6337436" y="5147545"/>
                  <a:ext cx="1164081" cy="2734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eaLnBrk="1" hangingPunct="1"/>
                  <a:r>
                    <a:rPr lang="en-US" sz="900" b="1" dirty="0">
                      <a:solidFill>
                        <a:srgbClr val="000000"/>
                      </a:solidFill>
                      <a:ea typeface="ＭＳ Ｐゴシック"/>
                    </a:rPr>
                    <a:t>Dead tumor cell</a:t>
                  </a: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C5AC396-E3B3-D94F-9965-6B22F436B90F}"/>
                  </a:ext>
                </a:extLst>
              </p:cNvPr>
              <p:cNvSpPr txBox="1"/>
              <p:nvPr/>
            </p:nvSpPr>
            <p:spPr>
              <a:xfrm rot="5400000">
                <a:off x="6915646" y="3457591"/>
                <a:ext cx="890473" cy="352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825"/>
                  </a:lnSpc>
                </a:pPr>
                <a:r>
                  <a:rPr lang="en-US" sz="750" dirty="0">
                    <a:solidFill>
                      <a:srgbClr val="000000"/>
                    </a:solidFill>
                    <a:ea typeface="ＭＳ Ｐゴシック"/>
                  </a:rPr>
                  <a:t>Anti-CD19 </a:t>
                </a:r>
              </a:p>
              <a:p>
                <a:pPr algn="ctr">
                  <a:lnSpc>
                    <a:spcPts val="825"/>
                  </a:lnSpc>
                </a:pPr>
                <a:r>
                  <a:rPr lang="en-US" sz="750" dirty="0">
                    <a:solidFill>
                      <a:srgbClr val="000000"/>
                    </a:solidFill>
                    <a:ea typeface="ＭＳ Ｐゴシック"/>
                  </a:rPr>
                  <a:t>CAR construct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77372E5-B02A-524B-AF90-1A6694459FB3}"/>
                </a:ext>
              </a:extLst>
            </p:cNvPr>
            <p:cNvGrpSpPr/>
            <p:nvPr/>
          </p:nvGrpSpPr>
          <p:grpSpPr>
            <a:xfrm>
              <a:off x="4084914" y="2093567"/>
              <a:ext cx="631702" cy="810759"/>
              <a:chOff x="534325" y="6685193"/>
              <a:chExt cx="631702" cy="81075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0011E90-516F-334C-9898-26DB9CAC9C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284" y="6861587"/>
                <a:ext cx="565785" cy="634365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3F71C9-3E74-6248-9026-DF502FEEE889}"/>
                  </a:ext>
                </a:extLst>
              </p:cNvPr>
              <p:cNvSpPr txBox="1"/>
              <p:nvPr/>
            </p:nvSpPr>
            <p:spPr>
              <a:xfrm>
                <a:off x="534325" y="6685193"/>
                <a:ext cx="631702" cy="2430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825"/>
                  </a:lnSpc>
                </a:pPr>
                <a:r>
                  <a:rPr lang="en-US" sz="750" dirty="0">
                    <a:solidFill>
                      <a:srgbClr val="000000"/>
                    </a:solidFill>
                    <a:ea typeface="ＭＳ Ｐゴシック"/>
                  </a:rPr>
                  <a:t>Lentiviral vector</a:t>
                </a:r>
              </a:p>
            </p:txBody>
          </p:sp>
        </p:grpSp>
      </p:grpSp>
      <p:sp>
        <p:nvSpPr>
          <p:cNvPr id="55" name="Rectangle 34">
            <a:extLst>
              <a:ext uri="{FF2B5EF4-FFF2-40B4-BE49-F238E27FC236}">
                <a16:creationId xmlns:a16="http://schemas.microsoft.com/office/drawing/2014/main" id="{FAAF7D98-20AB-6043-9425-03C0BDF5E516}"/>
              </a:ext>
            </a:extLst>
          </p:cNvPr>
          <p:cNvSpPr txBox="1">
            <a:spLocks noChangeArrowheads="1"/>
          </p:cNvSpPr>
          <p:nvPr/>
        </p:nvSpPr>
        <p:spPr>
          <a:xfrm>
            <a:off x="208502" y="3655623"/>
            <a:ext cx="6172200" cy="13422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spcBef>
                <a:spcPts val="0"/>
              </a:spcBef>
              <a:buNone/>
            </a:pPr>
            <a:r>
              <a:rPr lang="en-US" sz="1650" dirty="0">
                <a:solidFill>
                  <a:schemeClr val="accent1"/>
                </a:solidFill>
              </a:rPr>
              <a:t>Shannon Maude, MD PhD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650" dirty="0">
                <a:solidFill>
                  <a:schemeClr val="accent1"/>
                </a:solidFill>
              </a:rPr>
              <a:t>Cancer Immunotherapy Program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650" dirty="0">
                <a:solidFill>
                  <a:schemeClr val="accent1"/>
                </a:solidFill>
              </a:rPr>
              <a:t>Children’s Hospital of Philadelphia</a:t>
            </a:r>
          </a:p>
          <a:p>
            <a:pPr marL="0" indent="0" defTabSz="914400"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1650" dirty="0">
                <a:solidFill>
                  <a:schemeClr val="accent1"/>
                </a:solidFill>
              </a:rPr>
              <a:t>The University of Pennsylvania School of Medicine</a:t>
            </a:r>
            <a:r>
              <a:rPr lang="en-US" sz="1650" dirty="0"/>
              <a:t> 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650" dirty="0">
                <a:solidFill>
                  <a:schemeClr val="accent1"/>
                </a:solidFill>
              </a:rPr>
              <a:t>CAR-T and the Rise of </a:t>
            </a:r>
            <a:r>
              <a:rPr lang="en-US" sz="1650" dirty="0" err="1">
                <a:solidFill>
                  <a:schemeClr val="accent1"/>
                </a:solidFill>
              </a:rPr>
              <a:t>Cellicon</a:t>
            </a:r>
            <a:r>
              <a:rPr lang="en-US" sz="1650" dirty="0">
                <a:solidFill>
                  <a:schemeClr val="accent1"/>
                </a:solidFill>
              </a:rPr>
              <a:t> Valley</a:t>
            </a:r>
          </a:p>
          <a:p>
            <a:pPr marL="0" indent="0" defTabSz="914400">
              <a:spcBef>
                <a:spcPts val="0"/>
              </a:spcBef>
              <a:buNone/>
            </a:pPr>
            <a:r>
              <a:rPr lang="en-US" sz="1650" dirty="0">
                <a:solidFill>
                  <a:schemeClr val="accent1"/>
                </a:solidFill>
              </a:rPr>
              <a:t>May 10, 2019</a:t>
            </a:r>
          </a:p>
        </p:txBody>
      </p:sp>
    </p:spTree>
    <p:extLst>
      <p:ext uri="{BB962C8B-B14F-4D97-AF65-F5344CB8AC3E}">
        <p14:creationId xmlns:p14="http://schemas.microsoft.com/office/powerpoint/2010/main" val="3933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6515" y="991537"/>
            <a:ext cx="582930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u="sng" dirty="0">
                <a:solidFill>
                  <a:prstClr val="black"/>
                </a:solidFill>
                <a:latin typeface="Arial"/>
              </a:rPr>
              <a:t>Lack of clinical improvement while awaiting tocilizumab response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Third-Line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no improvement with first dose of tocilizumab within 12 to 18 hours, consider steroids (plan rapid taper after hemodynamic normalization): 2 mg/kg methylprednisolone as an initial dose, then 2 mg/kg per day; as steroids are tapered quickly, monitor for adrenal insufficiency and need for hydrocortisone replacement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no response to steroids within 24 hours, consider second dose of tocilizumab (dose as above) 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Hemodynamic and respiratory support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6515" y="2247900"/>
            <a:ext cx="5829300" cy="854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u="sng" dirty="0">
                <a:solidFill>
                  <a:prstClr val="black"/>
                </a:solidFill>
                <a:latin typeface="Arial"/>
              </a:rPr>
              <a:t>Lack of clinical improvement while awaiting response to third-line management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Fourth-Line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no response to steroids and second dose of tocilizumab within 24 hours or further clinical deterioration, consider siltuximab 11 mg/kg IV over 1 hour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Hemodynamic and respiratory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6515" y="3245703"/>
            <a:ext cx="5829300" cy="854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u="sng" dirty="0">
                <a:solidFill>
                  <a:prstClr val="black"/>
                </a:solidFill>
                <a:latin typeface="Arial"/>
              </a:rPr>
              <a:t>Lack of clinical improvement while awaiting response to fourth-line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Fifth-Line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ongoing CRS despite prior therapy, consider anti–T-cell therapies such as cyclophosphamide, anti-thymocyte globulin, or alemtuzumab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Hemodynamic and respiratory support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427" y="2076450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236" y="3073003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427" y="819150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94780" y="1004508"/>
            <a:ext cx="6954441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u="sng" dirty="0">
                <a:solidFill>
                  <a:prstClr val="black"/>
                </a:solidFill>
                <a:latin typeface="Arial"/>
              </a:rPr>
              <a:t>Lack of clinical improvement while awaiting tocilizumab response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  <a:latin typeface="Arial"/>
              </a:rPr>
              <a:t>Third-Line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/>
              </a:rPr>
              <a:t>If no improvement with first dose of tocilizumab within 12 to 18 hours, consider steroids (plan rapid taper after hemodynamic normalization): 2 mg/kg methyl-prednisolone as an initial dose, then 2 mg/kg per day; as steroids are tapered quickly, monitor for adrenal insufficiency and need for hydrocortisone replacement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/>
              </a:rPr>
              <a:t>If no response to steroids within 24 hours, consider second dose of tocilizumab (dose as above) 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latin typeface="Arial"/>
              </a:rPr>
              <a:t>Hemodynamic and respiratory support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105401" y="3524436"/>
            <a:ext cx="3810000" cy="1681950"/>
            <a:chOff x="1086678" y="3286536"/>
            <a:chExt cx="1736034" cy="1574220"/>
          </a:xfrm>
          <a:noFill/>
        </p:grpSpPr>
        <p:sp>
          <p:nvSpPr>
            <p:cNvPr id="16" name="Oval Callout 15"/>
            <p:cNvSpPr/>
            <p:nvPr/>
          </p:nvSpPr>
          <p:spPr>
            <a:xfrm rot="10800000">
              <a:off x="1086678" y="3286536"/>
              <a:ext cx="1736034" cy="1060175"/>
            </a:xfrm>
            <a:prstGeom prst="wedgeEllipseCallout">
              <a:avLst>
                <a:gd name="adj1" fmla="val 29734"/>
                <a:gd name="adj2" fmla="val 557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6678" y="3478052"/>
              <a:ext cx="1736034" cy="138270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Still no improvement (24h):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Unable to wean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pressors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 + fever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Second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toci</a:t>
              </a:r>
              <a:endParaRPr lang="en-US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31570" y="3078897"/>
            <a:ext cx="6858000" cy="747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86200" y="3019742"/>
            <a:ext cx="3123853" cy="2371408"/>
            <a:chOff x="1086678" y="3286536"/>
            <a:chExt cx="1736034" cy="1653273"/>
          </a:xfrm>
          <a:noFill/>
        </p:grpSpPr>
        <p:sp>
          <p:nvSpPr>
            <p:cNvPr id="13" name="Oval Callout 12"/>
            <p:cNvSpPr/>
            <p:nvPr/>
          </p:nvSpPr>
          <p:spPr>
            <a:xfrm rot="10800000">
              <a:off x="1086678" y="3286536"/>
              <a:ext cx="1736034" cy="1060175"/>
            </a:xfrm>
            <a:prstGeom prst="wedgeEllipseCallout">
              <a:avLst>
                <a:gd name="adj1" fmla="val 29734"/>
                <a:gd name="adj2" fmla="val 557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86678" y="3478052"/>
              <a:ext cx="1736034" cy="14617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Transient or insufficient response to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toci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 (12-18h):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Unable to wean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pressors</a:t>
              </a:r>
              <a:endParaRPr lang="en-US" dirty="0">
                <a:latin typeface="Chalkboard" charset="0"/>
                <a:ea typeface="Chalkboard" charset="0"/>
                <a:cs typeface="Chalkboard" charset="0"/>
              </a:endParaRP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Steroids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4944D63-7417-9B40-8C05-EEAF20575340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88E161A-EBDB-004F-A88F-773D124C1C12}"/>
              </a:ext>
            </a:extLst>
          </p:cNvPr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chemeClr val="bg1"/>
                </a:solidFill>
              </a:rPr>
              <a:t>CRS Management Algorithm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3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6515" y="1067737"/>
            <a:ext cx="5829300" cy="11079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u="sng" dirty="0">
                <a:solidFill>
                  <a:prstClr val="black"/>
                </a:solidFill>
                <a:latin typeface="Arial"/>
              </a:rPr>
              <a:t>Lack of clinical improvement while awaiting tocilizumab response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Third-Line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no improvement with first dose of tocilizumab within 12 to 18 hours, consider steroids (plan rapid taper after hemodynamic normalization): 2 mg/kg methylprednisolone as an initial dose, then 2 mg/kg per day; as steroids are tapered quickly, monitor for adrenal insufficiency and need for hydrocortisone replacement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no response to steroids within 24 hours, consider second dose of tocilizumab (dose as above) 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Hemodynamic and respiratory support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76515" y="2324100"/>
            <a:ext cx="5829300" cy="854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u="sng" dirty="0">
                <a:solidFill>
                  <a:prstClr val="black"/>
                </a:solidFill>
                <a:latin typeface="Arial"/>
              </a:rPr>
              <a:t>Lack of clinical improvement while awaiting response to third-line management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Fourth-Line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no response to steroids and second dose of tocilizumab within 24 hours or further clinical deterioration, consider siltuximab 11 mg/kg IV over 1 hour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Hemodynamic and respiratory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1776515" y="3321903"/>
            <a:ext cx="5829300" cy="8540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u="sng" dirty="0">
                <a:solidFill>
                  <a:prstClr val="black"/>
                </a:solidFill>
                <a:latin typeface="Arial"/>
              </a:rPr>
              <a:t>Lack of clinical improvement while awaiting response to fourth-line management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25" b="1" dirty="0">
                <a:solidFill>
                  <a:srgbClr val="FF0000"/>
                </a:solidFill>
                <a:latin typeface="Arial"/>
              </a:rPr>
              <a:t>Fifth-Line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Consider other diagnosis causing clinical deterioration (ie,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If ongoing CRS despite prior therapy, consider anti–T-cell therapies such as cyclophosphamide, anti-thymocyte globulin, or alemtuzumab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825" dirty="0">
                <a:latin typeface="Arial"/>
              </a:rPr>
              <a:t>Hemodynamic and respiratory support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427" y="2152650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236" y="3149203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5427" y="895350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094780" y="1080708"/>
            <a:ext cx="6954441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u="sng" dirty="0">
                <a:solidFill>
                  <a:prstClr val="black"/>
                </a:solidFill>
              </a:rPr>
              <a:t>Lack of clinical improvement while awaiting response to third-line management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</a:rPr>
              <a:t>Fourth-Line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Consider other diagnosis causing clinical deterioration (</a:t>
            </a:r>
            <a:r>
              <a:rPr lang="en-US" sz="1500" dirty="0" err="1"/>
              <a:t>ie</a:t>
            </a:r>
            <a:r>
              <a:rPr lang="en-US" sz="1500" dirty="0"/>
              <a:t>, sepsis, adrenal insufficiency)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If no response to steroids and second dose of tocilizumab within 24 hours or further clinical deterioration, consider </a:t>
            </a:r>
            <a:r>
              <a:rPr lang="en-US" sz="1500" dirty="0" err="1"/>
              <a:t>siltuximab</a:t>
            </a:r>
            <a:r>
              <a:rPr lang="en-US" sz="1500" dirty="0"/>
              <a:t> 11 mg/kg IV over 1 hour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Hemodynamic and respiratory support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19600" y="3168067"/>
            <a:ext cx="4343400" cy="1818548"/>
            <a:chOff x="1086678" y="3286536"/>
            <a:chExt cx="1736034" cy="1440081"/>
          </a:xfrm>
          <a:noFill/>
        </p:grpSpPr>
        <p:sp>
          <p:nvSpPr>
            <p:cNvPr id="16" name="Oval Callout 15"/>
            <p:cNvSpPr/>
            <p:nvPr/>
          </p:nvSpPr>
          <p:spPr>
            <a:xfrm rot="10800000">
              <a:off x="1086678" y="3286536"/>
              <a:ext cx="1736034" cy="1060175"/>
            </a:xfrm>
            <a:prstGeom prst="wedgeEllipseCallout">
              <a:avLst>
                <a:gd name="adj1" fmla="val 29734"/>
                <a:gd name="adj2" fmla="val 557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86678" y="3556743"/>
              <a:ext cx="1736034" cy="11698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Insufficient response to 2nd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toci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 (24h):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Unable to wean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pressors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 + fever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Siltuximab</a:t>
              </a:r>
              <a:endParaRPr lang="en-US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BB667ED-AC08-5645-A240-113EDC6EE425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2977E2E-B0AD-BC42-AA33-333B73C79F41}"/>
              </a:ext>
            </a:extLst>
          </p:cNvPr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chemeClr val="bg1"/>
                </a:solidFill>
              </a:rPr>
              <a:t>CRS Management Algorithm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0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Neurotoxicity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CCF8E4F-F94E-E84B-BA39-47785EAE602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-19050"/>
            <a:ext cx="8229600" cy="5905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CED409-61E9-E246-A9F0-185FF324B0DD}"/>
              </a:ext>
            </a:extLst>
          </p:cNvPr>
          <p:cNvSpPr txBox="1">
            <a:spLocks/>
          </p:cNvSpPr>
          <p:nvPr/>
        </p:nvSpPr>
        <p:spPr>
          <a:xfrm>
            <a:off x="367552" y="590550"/>
            <a:ext cx="8408895" cy="464295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200" dirty="0"/>
              <a:t>Symptoms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Confusion/delirium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Expressive aphasia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Global encephalopathy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Tremor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Seizure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Management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Supportive care/seizure management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Steroids?</a:t>
            </a:r>
          </a:p>
          <a:p>
            <a:pPr fontAlgn="auto">
              <a:spcAft>
                <a:spcPts val="0"/>
              </a:spcAft>
            </a:pPr>
            <a:r>
              <a:rPr lang="en-US" sz="2200" dirty="0"/>
              <a:t>Pathophysiology</a:t>
            </a:r>
          </a:p>
          <a:p>
            <a:pPr lvl="1" fontAlgn="auto">
              <a:spcAft>
                <a:spcPts val="0"/>
              </a:spcAft>
            </a:pPr>
            <a:r>
              <a:rPr lang="en-US" sz="2200" dirty="0"/>
              <a:t>Cytokine-mediated?</a:t>
            </a:r>
          </a:p>
        </p:txBody>
      </p:sp>
    </p:spTree>
    <p:extLst>
      <p:ext uri="{BB962C8B-B14F-4D97-AF65-F5344CB8AC3E}">
        <p14:creationId xmlns:p14="http://schemas.microsoft.com/office/powerpoint/2010/main" val="158634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9081" y="35124"/>
            <a:ext cx="3314700" cy="594122"/>
          </a:xfrm>
        </p:spPr>
        <p:txBody>
          <a:bodyPr/>
          <a:lstStyle/>
          <a:p>
            <a:pPr eaLnBrk="1" hangingPunct="1"/>
            <a:r>
              <a:rPr lang="en-US" sz="2700" dirty="0">
                <a:solidFill>
                  <a:srgbClr val="FFFFFF"/>
                </a:solidFill>
                <a:latin typeface="Calibri" charset="0"/>
              </a:rPr>
              <a:t>CAR T cell Engineering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719638" y="350044"/>
            <a:ext cx="3131344" cy="4429125"/>
          </a:xfrm>
          <a:prstGeom prst="roundRect">
            <a:avLst/>
          </a:prstGeom>
          <a:solidFill>
            <a:schemeClr val="accent2">
              <a:alpha val="7000"/>
            </a:schemeClr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58979" y="2714625"/>
            <a:ext cx="2314575" cy="2314575"/>
            <a:chOff x="849755" y="3646706"/>
            <a:chExt cx="3086599" cy="3086598"/>
          </a:xfrm>
        </p:grpSpPr>
        <p:pic>
          <p:nvPicPr>
            <p:cNvPr id="17457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69" y="3909845"/>
              <a:ext cx="2503170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691" y="3666704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59" name="Group 24"/>
            <p:cNvGrpSpPr>
              <a:grpSpLocks/>
            </p:cNvGrpSpPr>
            <p:nvPr/>
          </p:nvGrpSpPr>
          <p:grpSpPr bwMode="auto">
            <a:xfrm rot="5400000">
              <a:off x="2308675" y="3666705"/>
              <a:ext cx="168757" cy="3086598"/>
              <a:chOff x="6417498" y="3666704"/>
              <a:chExt cx="168757" cy="3086598"/>
            </a:xfrm>
          </p:grpSpPr>
          <p:pic>
            <p:nvPicPr>
              <p:cNvPr id="17466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7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0" name="Group 25"/>
            <p:cNvGrpSpPr>
              <a:grpSpLocks/>
            </p:cNvGrpSpPr>
            <p:nvPr/>
          </p:nvGrpSpPr>
          <p:grpSpPr bwMode="auto">
            <a:xfrm rot="2700000">
              <a:off x="2308676" y="3646706"/>
              <a:ext cx="168757" cy="3086598"/>
              <a:chOff x="6417498" y="3666704"/>
              <a:chExt cx="168757" cy="3086598"/>
            </a:xfrm>
          </p:grpSpPr>
          <p:pic>
            <p:nvPicPr>
              <p:cNvPr id="17464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5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1" name="Group 26"/>
            <p:cNvGrpSpPr>
              <a:grpSpLocks/>
            </p:cNvGrpSpPr>
            <p:nvPr/>
          </p:nvGrpSpPr>
          <p:grpSpPr bwMode="auto">
            <a:xfrm rot="18900000" flipV="1">
              <a:off x="2323691" y="3646706"/>
              <a:ext cx="168757" cy="3086598"/>
              <a:chOff x="6417498" y="3666704"/>
              <a:chExt cx="168757" cy="3086598"/>
            </a:xfrm>
          </p:grpSpPr>
          <p:pic>
            <p:nvPicPr>
              <p:cNvPr id="17462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3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5197079" y="2724150"/>
            <a:ext cx="2294334" cy="1940719"/>
            <a:chOff x="4990037" y="3995377"/>
            <a:chExt cx="3058166" cy="2587195"/>
          </a:xfrm>
        </p:grpSpPr>
        <p:pic>
          <p:nvPicPr>
            <p:cNvPr id="17449" name="Picture 3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9012" y="4022252"/>
              <a:ext cx="2840355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0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729" y="3995377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1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720000">
              <a:off x="7706325" y="5350637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2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20000" flipV="1">
              <a:off x="5163157" y="5329626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3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480000">
              <a:off x="7307912" y="4351981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4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 flipV="1">
              <a:off x="5679039" y="5794363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5" name="Picture 4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 flipV="1">
              <a:off x="7115367" y="5773321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6" name="Picture 4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5530612" y="4476891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089922" y="160734"/>
            <a:ext cx="2480072" cy="2172891"/>
            <a:chOff x="4846497" y="813764"/>
            <a:chExt cx="3306396" cy="2896913"/>
          </a:xfrm>
        </p:grpSpPr>
        <p:pic>
          <p:nvPicPr>
            <p:cNvPr id="17442" name="Picture 4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292" y="1001160"/>
              <a:ext cx="2503170" cy="2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4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514" y="2984396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4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26514" y="813764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5" name="Picture 4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84982" y="2984396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4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884982" y="813764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4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4916744" y="1906697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 flipH="1" flipV="1">
              <a:off x="7496859" y="1906697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5142310" y="681038"/>
            <a:ext cx="2368153" cy="1888331"/>
            <a:chOff x="4916438" y="1507663"/>
            <a:chExt cx="3157523" cy="2518053"/>
          </a:xfrm>
        </p:grpSpPr>
        <p:pic>
          <p:nvPicPr>
            <p:cNvPr id="17436" name="Picture 5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9496" y="2669356"/>
              <a:ext cx="407670" cy="135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37" name="Group 53"/>
            <p:cNvGrpSpPr>
              <a:grpSpLocks/>
            </p:cNvGrpSpPr>
            <p:nvPr/>
          </p:nvGrpSpPr>
          <p:grpSpPr bwMode="auto">
            <a:xfrm>
              <a:off x="4916438" y="2526117"/>
              <a:ext cx="3157523" cy="346242"/>
              <a:chOff x="4916438" y="2551755"/>
              <a:chExt cx="3157523" cy="346242"/>
            </a:xfrm>
          </p:grpSpPr>
          <p:pic>
            <p:nvPicPr>
              <p:cNvPr id="17440" name="Picture 5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0">
                <a:off x="5319209" y="2148984"/>
                <a:ext cx="346242" cy="1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1" name="Picture 5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000000" flipH="1">
                <a:off x="7324948" y="2148984"/>
                <a:ext cx="346242" cy="1151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38" name="Picture 5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5379891" y="1104893"/>
              <a:ext cx="346242" cy="115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9" name="Picture 5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 flipH="1" flipV="1">
              <a:off x="7271741" y="1104892"/>
              <a:ext cx="346242" cy="115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337572" y="744141"/>
            <a:ext cx="1676400" cy="3588543"/>
            <a:chOff x="5592117" y="1354664"/>
            <a:chExt cx="2236543" cy="4784767"/>
          </a:xfrm>
        </p:grpSpPr>
        <p:sp>
          <p:nvSpPr>
            <p:cNvPr id="17424" name="TextBox 68"/>
            <p:cNvSpPr txBox="1">
              <a:spLocks noChangeArrowheads="1"/>
            </p:cNvSpPr>
            <p:nvPr/>
          </p:nvSpPr>
          <p:spPr bwMode="auto">
            <a:xfrm>
              <a:off x="6490802" y="1354664"/>
              <a:ext cx="863115" cy="21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solidFill>
                    <a:srgbClr val="000000"/>
                  </a:solidFill>
                  <a:latin typeface="Arial" charset="0"/>
                </a:rPr>
                <a:t>T cell</a:t>
              </a:r>
            </a:p>
          </p:txBody>
        </p:sp>
        <p:sp>
          <p:nvSpPr>
            <p:cNvPr id="17425" name="TextBox 69"/>
            <p:cNvSpPr txBox="1">
              <a:spLocks noChangeArrowheads="1"/>
            </p:cNvSpPr>
            <p:nvPr/>
          </p:nvSpPr>
          <p:spPr bwMode="auto">
            <a:xfrm>
              <a:off x="7014063" y="4112572"/>
              <a:ext cx="335827" cy="1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r>
                <a:rPr lang="en-US" sz="750">
                  <a:solidFill>
                    <a:srgbClr val="000000"/>
                  </a:solidFill>
                  <a:latin typeface="Arial" charset="0"/>
                </a:rPr>
                <a:t>CD19</a:t>
              </a:r>
            </a:p>
          </p:txBody>
        </p:sp>
        <p:sp>
          <p:nvSpPr>
            <p:cNvPr id="17426" name="TextBox 70"/>
            <p:cNvSpPr txBox="1">
              <a:spLocks noChangeArrowheads="1"/>
            </p:cNvSpPr>
            <p:nvPr/>
          </p:nvSpPr>
          <p:spPr bwMode="auto">
            <a:xfrm>
              <a:off x="5592117" y="3115557"/>
              <a:ext cx="451210" cy="32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r>
                <a:rPr lang="en-US" sz="750">
                  <a:solidFill>
                    <a:srgbClr val="000000"/>
                  </a:solidFill>
                  <a:latin typeface="Arial" charset="0"/>
                </a:rPr>
                <a:t>Native TCR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95946" y="5925117"/>
              <a:ext cx="853000" cy="214314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ＭＳ Ｐゴシック"/>
                  <a:cs typeface="Arial" charset="0"/>
                </a:rPr>
                <a:t>Normal/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ＭＳ Ｐゴシック"/>
                  <a:cs typeface="Arial" charset="0"/>
                </a:rPr>
                <a:t>Malignant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ＭＳ Ｐゴシック"/>
                  <a:cs typeface="Arial" charset="0"/>
                </a:rPr>
                <a:t>B cell</a:t>
              </a:r>
            </a:p>
          </p:txBody>
        </p:sp>
        <p:sp>
          <p:nvSpPr>
            <p:cNvPr id="17428" name="TextBox 72"/>
            <p:cNvSpPr txBox="1">
              <a:spLocks noChangeArrowheads="1"/>
            </p:cNvSpPr>
            <p:nvPr/>
          </p:nvSpPr>
          <p:spPr bwMode="auto">
            <a:xfrm>
              <a:off x="7004231" y="3604507"/>
              <a:ext cx="824429" cy="32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endParaRPr lang="en-US" sz="75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5927831" y="1109663"/>
            <a:ext cx="806631" cy="2709068"/>
            <a:chOff x="6379732" y="1842496"/>
            <a:chExt cx="1075963" cy="3610967"/>
          </a:xfrm>
        </p:grpSpPr>
        <p:sp>
          <p:nvSpPr>
            <p:cNvPr id="17422" name="TextBox 74"/>
            <p:cNvSpPr txBox="1">
              <a:spLocks noChangeArrowheads="1"/>
            </p:cNvSpPr>
            <p:nvPr/>
          </p:nvSpPr>
          <p:spPr bwMode="auto">
            <a:xfrm>
              <a:off x="6409665" y="1842496"/>
              <a:ext cx="1016092" cy="30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solidFill>
                    <a:srgbClr val="000000"/>
                  </a:solidFill>
                  <a:latin typeface="Arial" charset="0"/>
                </a:rPr>
                <a:t>CAR T cell</a:t>
              </a:r>
            </a:p>
          </p:txBody>
        </p:sp>
        <p:sp>
          <p:nvSpPr>
            <p:cNvPr id="17423" name="TextBox 75"/>
            <p:cNvSpPr txBox="1">
              <a:spLocks noChangeArrowheads="1"/>
            </p:cNvSpPr>
            <p:nvPr/>
          </p:nvSpPr>
          <p:spPr bwMode="auto">
            <a:xfrm>
              <a:off x="6379732" y="5145783"/>
              <a:ext cx="1075963" cy="30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solidFill>
                    <a:srgbClr val="000000"/>
                  </a:solidFill>
                  <a:latin typeface="Arial" charset="0"/>
                </a:rPr>
                <a:t>Dead B cell</a:t>
              </a:r>
            </a:p>
          </p:txBody>
        </p:sp>
      </p:grp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6372349" y="2341959"/>
            <a:ext cx="803426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ts val="825"/>
              </a:lnSpc>
            </a:pPr>
            <a:r>
              <a:rPr lang="en-US" sz="750">
                <a:solidFill>
                  <a:srgbClr val="000000"/>
                </a:solidFill>
                <a:latin typeface="Arial" charset="0"/>
              </a:rPr>
              <a:t>Anti-CD19 </a:t>
            </a:r>
          </a:p>
          <a:p>
            <a:pPr algn="ctr" eaLnBrk="1" hangingPunct="1">
              <a:lnSpc>
                <a:spcPts val="825"/>
              </a:lnSpc>
            </a:pPr>
            <a:r>
              <a:rPr lang="en-US" sz="750">
                <a:solidFill>
                  <a:srgbClr val="000000"/>
                </a:solidFill>
                <a:latin typeface="Arial" charset="0"/>
              </a:rPr>
              <a:t>CAR construct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38200" y="886514"/>
            <a:ext cx="300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Acute: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Neurotoxicity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Cytopenias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8200" y="2407692"/>
            <a:ext cx="300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Chronic:</a:t>
            </a:r>
          </a:p>
          <a:p>
            <a:r>
              <a:rPr lang="en-US" dirty="0">
                <a:latin typeface="+mn-lt"/>
              </a:rPr>
              <a:t>B cell aplasia</a:t>
            </a:r>
          </a:p>
          <a:p>
            <a:r>
              <a:rPr lang="en-US" dirty="0" err="1">
                <a:latin typeface="+mn-lt"/>
              </a:rPr>
              <a:t>Cytopenias</a:t>
            </a:r>
            <a:endParaRPr lang="en-US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9056" y="3651871"/>
            <a:ext cx="300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Theoretical: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Integrational mutagenesis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Secondary malignancies</a:t>
            </a:r>
          </a:p>
        </p:txBody>
      </p:sp>
    </p:spTree>
    <p:extLst>
      <p:ext uri="{BB962C8B-B14F-4D97-AF65-F5344CB8AC3E}">
        <p14:creationId xmlns:p14="http://schemas.microsoft.com/office/powerpoint/2010/main" val="11811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57159E-6 L 3.05556E-6 0.0830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8.33333E-7 0.0868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2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1.11022E-16 0.087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On-Target Toxicity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1559980"/>
            <a:ext cx="350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B cell aplasia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70-80% treated with persistent CD19 CAR at risk for chronic B cell aplasia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FD1C79-8C22-B242-9DF4-8AB8E33BC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760" y="998670"/>
            <a:ext cx="4909679" cy="349250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8AAA3E4A-0DDC-EE48-943A-AC826E33C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29150"/>
            <a:ext cx="4419600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latin typeface="+mn-lt"/>
              </a:rPr>
              <a:t>Maude SL et al. N </a:t>
            </a:r>
            <a:r>
              <a:rPr lang="en-GB" sz="1400" dirty="0" err="1">
                <a:latin typeface="+mn-lt"/>
              </a:rPr>
              <a:t>Engl</a:t>
            </a:r>
            <a:r>
              <a:rPr lang="en-GB" sz="1400" dirty="0">
                <a:latin typeface="+mn-lt"/>
              </a:rPr>
              <a:t> J Med 2018;378:439-448</a:t>
            </a:r>
          </a:p>
        </p:txBody>
      </p:sp>
    </p:spTree>
    <p:extLst>
      <p:ext uri="{BB962C8B-B14F-4D97-AF65-F5344CB8AC3E}">
        <p14:creationId xmlns:p14="http://schemas.microsoft.com/office/powerpoint/2010/main" val="408783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B cell aplasia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653" y="1124962"/>
            <a:ext cx="7846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Management: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Immunoglobulin replacement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Required in </a:t>
            </a:r>
            <a:r>
              <a:rPr lang="en-US" sz="2400" dirty="0" err="1">
                <a:latin typeface="+mn-lt"/>
              </a:rPr>
              <a:t>peds</a:t>
            </a:r>
            <a:endParaRPr lang="en-US" sz="2400" dirty="0">
              <a:latin typeface="+mn-lt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Possibly not in adults?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Subcutaneous immunoglobulin for chronic B cell aplasia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Monitor IgG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+mn-lt"/>
              </a:rPr>
              <a:t>Monitor for chronic sinusitis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76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Persistent </a:t>
            </a:r>
            <a:r>
              <a:rPr lang="en-US" sz="2800" dirty="0" err="1">
                <a:solidFill>
                  <a:srgbClr val="FFFFFF"/>
                </a:solidFill>
                <a:latin typeface="Calibri" charset="0"/>
              </a:rPr>
              <a:t>Cytopenias</a:t>
            </a:r>
            <a:endParaRPr lang="en-US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" name="Title 1"/>
          <p:cNvSpPr txBox="1">
            <a:spLocks/>
          </p:cNvSpPr>
          <p:nvPr/>
        </p:nvSpPr>
        <p:spPr>
          <a:xfrm>
            <a:off x="228600" y="705027"/>
            <a:ext cx="8458200" cy="4825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sz="2400" dirty="0"/>
              <a:t>ELIANA Safety: AE of special interest (AESI)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347E73-EB78-4C41-AD46-7AF70EEB7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1125245"/>
            <a:ext cx="5054600" cy="336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2E7A3E-775D-0143-BAF7-0F041B47E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805" b="11625"/>
          <a:stretch/>
        </p:blipFill>
        <p:spPr>
          <a:xfrm>
            <a:off x="729919" y="2724150"/>
            <a:ext cx="7684161" cy="438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1F92C40-5832-5543-A625-BEA90B126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223" b="58943"/>
          <a:stretch/>
        </p:blipFill>
        <p:spPr>
          <a:xfrm>
            <a:off x="729919" y="1607844"/>
            <a:ext cx="7684161" cy="1116306"/>
          </a:xfrm>
          <a:prstGeom prst="rect">
            <a:avLst/>
          </a:prstGeom>
        </p:spPr>
      </p:pic>
      <p:sp>
        <p:nvSpPr>
          <p:cNvPr id="11" name="Text Box 4">
            <a:extLst>
              <a:ext uri="{FF2B5EF4-FFF2-40B4-BE49-F238E27FC236}">
                <a16:creationId xmlns:a16="http://schemas.microsoft.com/office/drawing/2014/main" id="{1991042E-420B-814B-9CF5-BF61ABB5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625515"/>
            <a:ext cx="4419600" cy="20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dirty="0">
                <a:latin typeface="+mn-lt"/>
              </a:rPr>
              <a:t>Maude SL et al. N </a:t>
            </a:r>
            <a:r>
              <a:rPr lang="en-GB" sz="1400" dirty="0" err="1">
                <a:latin typeface="+mn-lt"/>
              </a:rPr>
              <a:t>Engl</a:t>
            </a:r>
            <a:r>
              <a:rPr lang="en-GB" sz="1400" dirty="0">
                <a:latin typeface="+mn-lt"/>
              </a:rPr>
              <a:t> J Med 2018;378:439-448</a:t>
            </a:r>
          </a:p>
        </p:txBody>
      </p:sp>
    </p:spTree>
    <p:extLst>
      <p:ext uri="{BB962C8B-B14F-4D97-AF65-F5344CB8AC3E}">
        <p14:creationId xmlns:p14="http://schemas.microsoft.com/office/powerpoint/2010/main" val="14221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199081" y="35124"/>
            <a:ext cx="3314700" cy="594122"/>
          </a:xfrm>
        </p:spPr>
        <p:txBody>
          <a:bodyPr/>
          <a:lstStyle/>
          <a:p>
            <a:pPr eaLnBrk="1" hangingPunct="1"/>
            <a:r>
              <a:rPr lang="en-US" sz="2700" dirty="0">
                <a:solidFill>
                  <a:srgbClr val="FFFFFF"/>
                </a:solidFill>
                <a:latin typeface="Calibri" charset="0"/>
              </a:rPr>
              <a:t>CAR T cell Engineering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4719638" y="350044"/>
            <a:ext cx="3131344" cy="4429125"/>
          </a:xfrm>
          <a:prstGeom prst="roundRect">
            <a:avLst/>
          </a:prstGeom>
          <a:solidFill>
            <a:schemeClr val="accent2">
              <a:alpha val="7000"/>
            </a:schemeClr>
          </a:solidFill>
          <a:ln w="19050" cap="flat" cmpd="sng" algn="ctr">
            <a:solidFill>
              <a:schemeClr val="tx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158979" y="2714625"/>
            <a:ext cx="2314575" cy="2314575"/>
            <a:chOff x="849755" y="3646706"/>
            <a:chExt cx="3086599" cy="3086598"/>
          </a:xfrm>
        </p:grpSpPr>
        <p:pic>
          <p:nvPicPr>
            <p:cNvPr id="17457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469" y="3909845"/>
              <a:ext cx="2503170" cy="2560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58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3691" y="3666704"/>
              <a:ext cx="168757" cy="514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59" name="Group 24"/>
            <p:cNvGrpSpPr>
              <a:grpSpLocks/>
            </p:cNvGrpSpPr>
            <p:nvPr/>
          </p:nvGrpSpPr>
          <p:grpSpPr bwMode="auto">
            <a:xfrm rot="5400000">
              <a:off x="2308675" y="3666705"/>
              <a:ext cx="168757" cy="3086598"/>
              <a:chOff x="6417498" y="3666704"/>
              <a:chExt cx="168757" cy="3086598"/>
            </a:xfrm>
          </p:grpSpPr>
          <p:pic>
            <p:nvPicPr>
              <p:cNvPr id="17466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7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0" name="Group 25"/>
            <p:cNvGrpSpPr>
              <a:grpSpLocks/>
            </p:cNvGrpSpPr>
            <p:nvPr/>
          </p:nvGrpSpPr>
          <p:grpSpPr bwMode="auto">
            <a:xfrm rot="2700000">
              <a:off x="2308676" y="3646706"/>
              <a:ext cx="168757" cy="3086598"/>
              <a:chOff x="6417498" y="3666704"/>
              <a:chExt cx="168757" cy="3086598"/>
            </a:xfrm>
          </p:grpSpPr>
          <p:pic>
            <p:nvPicPr>
              <p:cNvPr id="17464" name="Picture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5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61" name="Group 26"/>
            <p:cNvGrpSpPr>
              <a:grpSpLocks/>
            </p:cNvGrpSpPr>
            <p:nvPr/>
          </p:nvGrpSpPr>
          <p:grpSpPr bwMode="auto">
            <a:xfrm rot="18900000" flipV="1">
              <a:off x="2323691" y="3646706"/>
              <a:ext cx="168757" cy="3086598"/>
              <a:chOff x="6417498" y="3666704"/>
              <a:chExt cx="168757" cy="3086598"/>
            </a:xfrm>
          </p:grpSpPr>
          <p:pic>
            <p:nvPicPr>
              <p:cNvPr id="17462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7498" y="36667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3" name="Picture 2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417498" y="6238304"/>
                <a:ext cx="168757" cy="514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089922" y="160734"/>
            <a:ext cx="2480072" cy="2172891"/>
            <a:chOff x="4846497" y="813764"/>
            <a:chExt cx="3306396" cy="2896913"/>
          </a:xfrm>
        </p:grpSpPr>
        <p:pic>
          <p:nvPicPr>
            <p:cNvPr id="17442" name="Picture 4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292" y="1001160"/>
              <a:ext cx="2503170" cy="250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3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514" y="2984396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4" name="Picture 4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526514" y="813764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5" name="Picture 4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884982" y="2984396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6" name="Picture 4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 flipV="1">
              <a:off x="6884982" y="813764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7" name="Picture 4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4916744" y="1906697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48" name="Picture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 flipH="1" flipV="1">
              <a:off x="7496859" y="1906697"/>
              <a:ext cx="585788" cy="726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0">
            <a:off x="5955506" y="1110853"/>
            <a:ext cx="409575" cy="57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Group 58"/>
          <p:cNvGrpSpPr>
            <a:grpSpLocks/>
          </p:cNvGrpSpPr>
          <p:nvPr/>
        </p:nvGrpSpPr>
        <p:grpSpPr bwMode="auto">
          <a:xfrm>
            <a:off x="5976937" y="947738"/>
            <a:ext cx="700088" cy="609600"/>
            <a:chOff x="2415711" y="1956133"/>
            <a:chExt cx="1151784" cy="1356360"/>
          </a:xfrm>
        </p:grpSpPr>
        <p:pic>
          <p:nvPicPr>
            <p:cNvPr id="17431" name="Picture 5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68" y="1956133"/>
              <a:ext cx="407670" cy="135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Picture 6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>
              <a:off x="2818482" y="2058421"/>
              <a:ext cx="346242" cy="115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Picture 6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H="1">
              <a:off x="2818482" y="2058421"/>
              <a:ext cx="346242" cy="115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4" name="Picture 6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000000" flipV="1">
              <a:off x="2818482" y="2058421"/>
              <a:ext cx="346242" cy="115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Picture 6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600000" flipH="1" flipV="1">
              <a:off x="2818482" y="2058421"/>
              <a:ext cx="346242" cy="1151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5" name="Group 64"/>
          <p:cNvGrpSpPr>
            <a:grpSpLocks/>
          </p:cNvGrpSpPr>
          <p:nvPr/>
        </p:nvGrpSpPr>
        <p:grpSpPr bwMode="auto">
          <a:xfrm>
            <a:off x="9233297" y="1395413"/>
            <a:ext cx="789384" cy="476250"/>
            <a:chOff x="79841" y="6861587"/>
            <a:chExt cx="1053228" cy="634365"/>
          </a:xfrm>
        </p:grpSpPr>
        <p:pic>
          <p:nvPicPr>
            <p:cNvPr id="17429" name="Picture 6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284" y="6861587"/>
              <a:ext cx="565785" cy="634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0" name="TextBox 66"/>
            <p:cNvSpPr txBox="1">
              <a:spLocks noChangeArrowheads="1"/>
            </p:cNvSpPr>
            <p:nvPr/>
          </p:nvSpPr>
          <p:spPr bwMode="auto">
            <a:xfrm>
              <a:off x="79841" y="6959048"/>
              <a:ext cx="631701" cy="273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r>
                <a:rPr lang="en-US" sz="750">
                  <a:solidFill>
                    <a:srgbClr val="000000"/>
                  </a:solidFill>
                  <a:latin typeface="Arial" charset="0"/>
                </a:rPr>
                <a:t>Lentiviral vector</a:t>
              </a:r>
            </a:p>
          </p:txBody>
        </p:sp>
      </p:grpSp>
      <p:grpSp>
        <p:nvGrpSpPr>
          <p:cNvPr id="68" name="Group 67"/>
          <p:cNvGrpSpPr>
            <a:grpSpLocks/>
          </p:cNvGrpSpPr>
          <p:nvPr/>
        </p:nvGrpSpPr>
        <p:grpSpPr bwMode="auto">
          <a:xfrm>
            <a:off x="5337572" y="744141"/>
            <a:ext cx="1676400" cy="3588543"/>
            <a:chOff x="5592117" y="1354664"/>
            <a:chExt cx="2236543" cy="4784767"/>
          </a:xfrm>
        </p:grpSpPr>
        <p:sp>
          <p:nvSpPr>
            <p:cNvPr id="17424" name="TextBox 68"/>
            <p:cNvSpPr txBox="1">
              <a:spLocks noChangeArrowheads="1"/>
            </p:cNvSpPr>
            <p:nvPr/>
          </p:nvSpPr>
          <p:spPr bwMode="auto">
            <a:xfrm>
              <a:off x="6490802" y="1354664"/>
              <a:ext cx="863115" cy="21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b="1">
                  <a:solidFill>
                    <a:srgbClr val="000000"/>
                  </a:solidFill>
                  <a:latin typeface="Arial" charset="0"/>
                </a:rPr>
                <a:t>T cell</a:t>
              </a:r>
            </a:p>
          </p:txBody>
        </p:sp>
        <p:sp>
          <p:nvSpPr>
            <p:cNvPr id="17425" name="TextBox 69"/>
            <p:cNvSpPr txBox="1">
              <a:spLocks noChangeArrowheads="1"/>
            </p:cNvSpPr>
            <p:nvPr/>
          </p:nvSpPr>
          <p:spPr bwMode="auto">
            <a:xfrm>
              <a:off x="7014063" y="4112572"/>
              <a:ext cx="335827" cy="160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r>
                <a:rPr lang="en-US" sz="750">
                  <a:solidFill>
                    <a:srgbClr val="000000"/>
                  </a:solidFill>
                  <a:latin typeface="Arial" charset="0"/>
                </a:rPr>
                <a:t>CD19</a:t>
              </a:r>
            </a:p>
          </p:txBody>
        </p:sp>
        <p:sp>
          <p:nvSpPr>
            <p:cNvPr id="17426" name="TextBox 70"/>
            <p:cNvSpPr txBox="1">
              <a:spLocks noChangeArrowheads="1"/>
            </p:cNvSpPr>
            <p:nvPr/>
          </p:nvSpPr>
          <p:spPr bwMode="auto">
            <a:xfrm>
              <a:off x="5592117" y="3115557"/>
              <a:ext cx="451210" cy="32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r>
                <a:rPr lang="en-US" sz="750">
                  <a:solidFill>
                    <a:srgbClr val="000000"/>
                  </a:solidFill>
                  <a:latin typeface="Arial" charset="0"/>
                </a:rPr>
                <a:t>Native TCR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495946" y="5925117"/>
              <a:ext cx="853000" cy="214314"/>
            </a:xfrm>
            <a:prstGeom prst="rect">
              <a:avLst/>
            </a:prstGeom>
            <a:noFill/>
          </p:spPr>
          <p:txBody>
            <a:bodyPr lIns="0" tIns="0" rIns="0" bIns="0">
              <a:no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ＭＳ Ｐゴシック"/>
                  <a:cs typeface="Arial" charset="0"/>
                </a:rPr>
                <a:t>Normal/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ＭＳ Ｐゴシック"/>
                  <a:cs typeface="Arial" charset="0"/>
                </a:rPr>
                <a:t>Malignant</a:t>
              </a:r>
            </a:p>
            <a:p>
              <a:pPr algn="ctr">
                <a:defRPr/>
              </a:pPr>
              <a:r>
                <a:rPr lang="en-US" sz="900" b="1" dirty="0">
                  <a:solidFill>
                    <a:srgbClr val="000000"/>
                  </a:solidFill>
                  <a:ea typeface="ＭＳ Ｐゴシック"/>
                  <a:cs typeface="Arial" charset="0"/>
                </a:rPr>
                <a:t>B cell</a:t>
              </a:r>
            </a:p>
          </p:txBody>
        </p:sp>
        <p:sp>
          <p:nvSpPr>
            <p:cNvPr id="17428" name="TextBox 72"/>
            <p:cNvSpPr txBox="1">
              <a:spLocks noChangeArrowheads="1"/>
            </p:cNvSpPr>
            <p:nvPr/>
          </p:nvSpPr>
          <p:spPr bwMode="auto">
            <a:xfrm>
              <a:off x="7004231" y="3604507"/>
              <a:ext cx="824429" cy="3218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eaLnBrk="1" hangingPunct="1">
                <a:lnSpc>
                  <a:spcPts val="825"/>
                </a:lnSpc>
              </a:pPr>
              <a:endParaRPr lang="en-US" sz="75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38200" y="886514"/>
            <a:ext cx="300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Acute: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CRS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Neurotoxicity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Cytopenias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38200" y="2407692"/>
            <a:ext cx="300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Chronic: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 cell aplasia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Cytopenias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39056" y="3651871"/>
            <a:ext cx="300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Theoretical:</a:t>
            </a:r>
          </a:p>
          <a:p>
            <a:r>
              <a:rPr lang="en-US" dirty="0">
                <a:latin typeface="+mn-lt"/>
              </a:rPr>
              <a:t>Integrational mutagenesis</a:t>
            </a:r>
          </a:p>
          <a:p>
            <a:r>
              <a:rPr lang="en-US" dirty="0">
                <a:latin typeface="+mn-lt"/>
              </a:rPr>
              <a:t>Secondary malignancies</a:t>
            </a:r>
          </a:p>
        </p:txBody>
      </p:sp>
    </p:spTree>
    <p:extLst>
      <p:ext uri="{BB962C8B-B14F-4D97-AF65-F5344CB8AC3E}">
        <p14:creationId xmlns:p14="http://schemas.microsoft.com/office/powerpoint/2010/main" val="45202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C -0.06493 -0.00139 -0.325 -0.00556 -0.3908 -0.00625 " pathEditMode="relative" rAng="0" ptsTypes="ff">
                                      <p:cBhvr>
                                        <p:cTn id="6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49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79248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Theoretical Concerns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228600" y="742950"/>
            <a:ext cx="8610600" cy="37338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Font typeface="Arial" charset="0"/>
              <a:buChar char="•"/>
            </a:pPr>
            <a:r>
              <a:rPr lang="en-US" sz="2400" dirty="0">
                <a:latin typeface="Calibri" charset="0"/>
              </a:rPr>
              <a:t>Secondary Malignancies</a:t>
            </a:r>
          </a:p>
          <a:p>
            <a:pPr marL="594360" lvl="1" defTabSz="914400">
              <a:buFont typeface="LucidaGrande" charset="0"/>
              <a:buChar char="-"/>
            </a:pPr>
            <a:r>
              <a:rPr lang="en-US" dirty="0">
                <a:latin typeface="Calibri" charset="0"/>
              </a:rPr>
              <a:t>Insertional Mutagenesis</a:t>
            </a:r>
          </a:p>
          <a:p>
            <a:pPr marL="994410" lvl="2" defTabSz="914400">
              <a:buFont typeface="LucidaGrande" charset="0"/>
              <a:buChar char="-"/>
            </a:pPr>
            <a:r>
              <a:rPr lang="en-US" sz="2400" dirty="0">
                <a:latin typeface="Calibri" charset="0"/>
              </a:rPr>
              <a:t>Experience to date has not shown this (</a:t>
            </a:r>
            <a:r>
              <a:rPr lang="en-US" sz="2400" dirty="0" err="1">
                <a:latin typeface="Calibri" charset="0"/>
              </a:rPr>
              <a:t>Scholler</a:t>
            </a:r>
            <a:r>
              <a:rPr lang="en-US" sz="2400" dirty="0">
                <a:latin typeface="Calibri" charset="0"/>
              </a:rPr>
              <a:t> J et al. </a:t>
            </a:r>
            <a:r>
              <a:rPr lang="en-US" sz="2400" i="1" dirty="0" err="1"/>
              <a:t>Sci</a:t>
            </a:r>
            <a:r>
              <a:rPr lang="en-US" sz="2400" i="1" dirty="0"/>
              <a:t> </a:t>
            </a:r>
            <a:r>
              <a:rPr lang="en-US" sz="2400" i="1" dirty="0" err="1"/>
              <a:t>Transl</a:t>
            </a:r>
            <a:r>
              <a:rPr lang="en-US" sz="2400" i="1" dirty="0"/>
              <a:t> Med</a:t>
            </a:r>
            <a:r>
              <a:rPr lang="en-US" sz="2400" dirty="0"/>
              <a:t>. 2012;4(132):132ra153; </a:t>
            </a:r>
            <a:r>
              <a:rPr lang="en-US" sz="2400" dirty="0" err="1"/>
              <a:t>Biffi</a:t>
            </a:r>
            <a:r>
              <a:rPr lang="en-US" sz="2400" dirty="0"/>
              <a:t> A et al., </a:t>
            </a:r>
            <a:r>
              <a:rPr lang="en-US" sz="2400" i="1" dirty="0"/>
              <a:t>Blood</a:t>
            </a:r>
            <a:r>
              <a:rPr lang="en-US" sz="2400" dirty="0"/>
              <a:t>. 2011;117(20):5332-5339)</a:t>
            </a:r>
            <a:endParaRPr lang="en-US" sz="2400" dirty="0">
              <a:latin typeface="Calibri" charset="0"/>
            </a:endParaRPr>
          </a:p>
          <a:p>
            <a:pPr marL="594360" lvl="1" defTabSz="914400">
              <a:buFont typeface="LucidaGrande" charset="0"/>
              <a:buChar char="-"/>
            </a:pPr>
            <a:r>
              <a:rPr lang="en-US" dirty="0">
                <a:latin typeface="Calibri" charset="0"/>
              </a:rPr>
              <a:t>Secondary to chronic B cell aplasia</a:t>
            </a:r>
            <a:endParaRPr lang="is-IS" dirty="0"/>
          </a:p>
          <a:p>
            <a:pPr defTabSz="914400">
              <a:buFont typeface="Arial" charset="0"/>
              <a:buChar char="•"/>
            </a:pPr>
            <a:r>
              <a:rPr lang="is-IS" sz="2400" dirty="0">
                <a:solidFill>
                  <a:prstClr val="black"/>
                </a:solidFill>
                <a:latin typeface="Calibri"/>
              </a:rPr>
              <a:t>GVHD</a:t>
            </a:r>
          </a:p>
          <a:p>
            <a:pPr defTabSz="914400">
              <a:buFont typeface="Arial" charset="0"/>
              <a:buChar char="•"/>
            </a:pPr>
            <a:r>
              <a:rPr lang="is-IS" sz="2400" dirty="0">
                <a:solidFill>
                  <a:prstClr val="black"/>
                </a:solidFill>
                <a:latin typeface="Calibri"/>
              </a:rPr>
              <a:t>Autoimmunity</a:t>
            </a:r>
          </a:p>
          <a:p>
            <a:pPr defTabSz="914400">
              <a:buFont typeface="Arial" charset="0"/>
              <a:buChar char="•"/>
            </a:pPr>
            <a:r>
              <a:rPr lang="is-IS" sz="2400" dirty="0">
                <a:solidFill>
                  <a:prstClr val="black"/>
                </a:solidFill>
                <a:latin typeface="Calibri"/>
              </a:rPr>
              <a:t>?Unknown</a:t>
            </a:r>
          </a:p>
        </p:txBody>
      </p:sp>
    </p:spTree>
    <p:extLst>
      <p:ext uri="{BB962C8B-B14F-4D97-AF65-F5344CB8AC3E}">
        <p14:creationId xmlns:p14="http://schemas.microsoft.com/office/powerpoint/2010/main" val="85361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79248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endParaRPr lang="en-US" sz="2800" dirty="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33" y="488573"/>
            <a:ext cx="3907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CD19 CAR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B cell aplasia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+mn-lt"/>
              </a:rPr>
              <a:t>Hypogammaglobulinemia</a:t>
            </a:r>
            <a:endParaRPr lang="en-US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Infection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i="1" dirty="0">
                <a:latin typeface="+mn-lt"/>
              </a:rPr>
              <a:t>?Secondary malignancy</a:t>
            </a:r>
          </a:p>
          <a:p>
            <a:pPr marL="342900" indent="-342900">
              <a:buFont typeface="Arial" charset="0"/>
              <a:buChar char="•"/>
            </a:pPr>
            <a:r>
              <a:rPr lang="en-US" i="1" dirty="0">
                <a:latin typeface="+mn-lt"/>
              </a:rPr>
              <a:t>?Unknown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9487" y="488573"/>
            <a:ext cx="390715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Standard ALL therapy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Infection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Cardiomyopathy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Metabolic syndrome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Learning disabilities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Decrease in IQ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Osteonecrosis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Secondary malignancy</a:t>
            </a:r>
          </a:p>
          <a:p>
            <a:r>
              <a:rPr lang="en-US" sz="2400" dirty="0">
                <a:latin typeface="+mn-lt"/>
              </a:rPr>
              <a:t>SCT with TBI adds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GVHD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Infection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err="1">
                <a:latin typeface="+mn-lt"/>
              </a:rPr>
              <a:t>Endocrinopathies</a:t>
            </a:r>
            <a:endParaRPr lang="en-US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Pulmonary complications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Further decrease in IQ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Growth delay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>
                <a:latin typeface="+mn-lt"/>
              </a:rPr>
              <a:t>Infertility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+mn-lt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12333" y="0"/>
            <a:ext cx="79248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>
                <a:solidFill>
                  <a:srgbClr val="FFFFFF"/>
                </a:solidFill>
                <a:latin typeface="Calibri" charset="0"/>
              </a:rPr>
              <a:t>Perspective</a:t>
            </a:r>
            <a:endParaRPr lang="en-US" sz="2800" dirty="0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5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49"/>
            <a:ext cx="79248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>
              <a:lnSpc>
                <a:spcPct val="97000"/>
              </a:lnSpc>
              <a:buClr>
                <a:srgbClr val="FFFFFF"/>
              </a:buClr>
              <a:buSzPct val="45000"/>
              <a:buFont typeface="Star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solidFill>
                  <a:srgbClr val="FFFFFF"/>
                </a:solidFill>
              </a:rPr>
              <a:t>Disclosures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C1E97887-88D0-A44B-984F-101A6E10A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23950"/>
            <a:ext cx="8534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buFont typeface="Arial"/>
              <a:buChar char="•"/>
            </a:pPr>
            <a:r>
              <a:rPr lang="en-US" sz="2400" dirty="0">
                <a:latin typeface="+mn-lt"/>
              </a:rPr>
              <a:t>Consultancy:</a:t>
            </a:r>
          </a:p>
          <a:p>
            <a:pPr eaLnBrk="1" hangingPunct="1"/>
            <a:r>
              <a:rPr lang="en-US" sz="2400" dirty="0">
                <a:latin typeface="+mn-lt"/>
              </a:rPr>
              <a:t>	– Novartis: advisory boards, clinical trial development</a:t>
            </a:r>
          </a:p>
          <a:p>
            <a:pPr eaLnBrk="1" hangingPunct="1"/>
            <a:r>
              <a:rPr lang="en-US" sz="2400" dirty="0"/>
              <a:t>	</a:t>
            </a:r>
            <a:r>
              <a:rPr lang="en-US" sz="2400" dirty="0">
                <a:latin typeface="+mn-lt"/>
              </a:rPr>
              <a:t>– Kite: advisory board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+mn-lt"/>
            </a:endParaRPr>
          </a:p>
          <a:p>
            <a:pPr marL="342900" indent="-342900" eaLnBrk="1" hangingPunct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CTL019 (now known as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Kymriah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tisagenlecleucel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) licensed by Novartis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CTL119 (investigational product) licensed by Novartis</a:t>
            </a:r>
          </a:p>
          <a:p>
            <a:pPr marL="342900" indent="-342900" eaLnBrk="1" hangingPunct="1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+mn-lt"/>
              </a:rPr>
              <a:t>KTE-C19 (now known as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Yescarta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+mn-lt"/>
              </a:rPr>
              <a:t>a</a:t>
            </a:r>
            <a:r>
              <a:rPr lang="en-US" sz="2400" dirty="0" err="1">
                <a:latin typeface="+mn-lt"/>
              </a:rPr>
              <a:t>xicabtagene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ciloleucel</a:t>
            </a:r>
            <a:r>
              <a:rPr lang="en-US" sz="2400" dirty="0">
                <a:latin typeface="+mn-lt"/>
              </a:rPr>
              <a:t>) licensed by Kite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677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 Facade Day.jpg"/>
          <p:cNvPicPr>
            <a:picLocks noChangeAspect="1"/>
          </p:cNvPicPr>
          <p:nvPr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"/>
            <a:ext cx="9144000" cy="4788846"/>
          </a:xfrm>
          <a:prstGeom prst="rect">
            <a:avLst/>
          </a:prstGeom>
        </p:spPr>
      </p:pic>
      <p:pic>
        <p:nvPicPr>
          <p:cNvPr id="7" name="Picture 6" descr="CHOP HLH cent 287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520"/>
          <a:stretch/>
        </p:blipFill>
        <p:spPr>
          <a:xfrm>
            <a:off x="5791200" y="209550"/>
            <a:ext cx="3182514" cy="65560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2400" y="3762911"/>
            <a:ext cx="22098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TCSL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Simon Lacey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Jeff Finklestein </a:t>
            </a:r>
          </a:p>
          <a:p>
            <a:pPr defTabSz="914400">
              <a:defRPr/>
            </a:pP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Farzana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Nazimuddin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Vanessa Gonzalez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4" y="1504950"/>
            <a:ext cx="2136775" cy="2133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CVPF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Bruce Levine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Don Siegel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Andrew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</a:rPr>
              <a:t>Fesnak</a:t>
            </a: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</a:endParaRPr>
          </a:p>
          <a:p>
            <a:pPr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Penn Statistics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Pamela Shaw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Ann Tierney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500812" y="2046488"/>
            <a:ext cx="2314575" cy="990600"/>
          </a:xfrm>
          <a:prstGeom prst="rect">
            <a:avLst/>
          </a:prstGeom>
          <a:noFill/>
          <a:ln w="38100" cmpd="dbl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 defTabSz="914400">
              <a:spcBef>
                <a:spcPct val="2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Patients and Families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95800" y="949226"/>
            <a:ext cx="2438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CHOP Nursing</a:t>
            </a: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42900" indent="-342900" defTabSz="914400">
              <a:defRPr/>
            </a:pP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42900" indent="-342900"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CTO/IND Office</a:t>
            </a:r>
          </a:p>
          <a:p>
            <a:pPr marL="342900" indent="-342900" defTabSz="914400">
              <a:defRPr/>
            </a:pPr>
            <a:endParaRPr lang="en-US" sz="1600" u="sng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42900" indent="-342900"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CHOP Stem Cell Lab</a:t>
            </a:r>
          </a:p>
          <a:p>
            <a:pPr marL="342900" indent="-342900" defTabSz="914400">
              <a:defRPr/>
            </a:pP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Yongping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Wang</a:t>
            </a:r>
          </a:p>
          <a:p>
            <a:pPr marL="342900" indent="-342900" defTabSz="914400">
              <a:defRPr/>
            </a:pP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marL="342900" indent="-342900"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CHOP Vector Core</a:t>
            </a:r>
          </a:p>
          <a:p>
            <a:pPr marL="342900" indent="-342900"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Frasier Wright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400" y="222469"/>
            <a:ext cx="3276600" cy="127913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Penn CCI</a:t>
            </a:r>
          </a:p>
          <a:p>
            <a:pPr defTabSz="914400">
              <a:defRPr/>
            </a:pPr>
            <a:r>
              <a:rPr lang="en-US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Carl June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Anne Chew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Regina Young</a:t>
            </a:r>
          </a:p>
          <a:p>
            <a:pPr defTabSz="914400">
              <a:lnSpc>
                <a:spcPct val="80000"/>
              </a:lnSpc>
              <a:defRPr/>
            </a:pP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screen">
            <a:alphaModFix amt="5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4" y="4476750"/>
            <a:ext cx="2216381" cy="55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495804" y="3333750"/>
            <a:ext cx="1270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Adaptive </a:t>
            </a:r>
            <a:r>
              <a:rPr lang="en-US" sz="1600" u="sng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TcR</a:t>
            </a:r>
            <a:endParaRPr lang="en-US" sz="1600" u="sng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6" y="222468"/>
            <a:ext cx="228599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CHOP Cancer Immunotherapy Program</a:t>
            </a:r>
          </a:p>
          <a:p>
            <a:pPr eaLnBrk="1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Stephan </a:t>
            </a:r>
            <a:r>
              <a:rPr lang="en-US" sz="1600" b="1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Grupp</a:t>
            </a:r>
            <a:endParaRPr lang="en-US" sz="1600" b="1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Shannon Maude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Amanda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DiNofia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Lisa </a:t>
            </a: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Wray</a:t>
            </a:r>
          </a:p>
          <a:p>
            <a:pPr>
              <a:defRPr/>
            </a:pPr>
            <a:r>
              <a:rPr lang="en-US" sz="16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Allison Leahy</a:t>
            </a: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Sue Rheingold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Colleen Callahan</a:t>
            </a:r>
          </a:p>
          <a:p>
            <a:pPr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Diane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Baniewicz</a:t>
            </a: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1" hangingPunct="1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Amy Barry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defTabSz="914400">
              <a:defRPr/>
            </a:pPr>
            <a:endParaRPr lang="en-US" sz="1600" u="sng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defTabSz="914400">
              <a:defRPr/>
            </a:pPr>
            <a:r>
              <a:rPr lang="en-US" sz="1600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Penn Clinical</a:t>
            </a:r>
          </a:p>
          <a:p>
            <a:pPr defTabSz="914400"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David Porter</a:t>
            </a:r>
          </a:p>
          <a:p>
            <a:pPr defTabSz="914400">
              <a:spcAft>
                <a:spcPts val="600"/>
              </a:spcAft>
              <a:defRPr/>
            </a:pPr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Noelle Frey</a:t>
            </a:r>
          </a:p>
          <a:p>
            <a:pPr defTabSz="914400">
              <a:defRPr/>
            </a:pP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286000" y="4009132"/>
            <a:ext cx="2895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/>
            <a:r>
              <a:rPr lang="en-US" sz="1600" b="1" u="sng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Grupp</a:t>
            </a:r>
            <a:r>
              <a:rPr lang="en-US" sz="1600" b="1" u="sng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 Lab</a:t>
            </a:r>
          </a:p>
          <a:p>
            <a:pPr defTabSz="914400"/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David Barrett</a:t>
            </a:r>
          </a:p>
          <a:p>
            <a:pPr defTabSz="914400"/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David </a:t>
            </a:r>
            <a:r>
              <a:rPr lang="en-US" sz="1600" dirty="0" err="1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Teachey</a:t>
            </a:r>
            <a:endParaRPr lang="en-US" sz="1600" dirty="0">
              <a:solidFill>
                <a:srgbClr val="002060"/>
              </a:solidFill>
              <a:latin typeface="Calibri" pitchFamily="34" charset="0"/>
              <a:ea typeface="ＭＳ Ｐゴシック" pitchFamily="34" charset="-128"/>
              <a:cs typeface="+mn-cs"/>
            </a:endParaRPr>
          </a:p>
          <a:p>
            <a:pPr defTabSz="914400"/>
            <a:r>
              <a:rPr lang="en-US" sz="1600" dirty="0">
                <a:solidFill>
                  <a:srgbClr val="002060"/>
                </a:solidFill>
                <a:latin typeface="Calibri" pitchFamily="34" charset="0"/>
                <a:ea typeface="ＭＳ Ｐゴシック" pitchFamily="34" charset="-128"/>
                <a:cs typeface="+mn-cs"/>
              </a:rPr>
              <a:t>Alix Seif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screen">
            <a:alphaModFix amt="51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7335" b="16951"/>
          <a:stretch/>
        </p:blipFill>
        <p:spPr>
          <a:xfrm>
            <a:off x="6553200" y="3621179"/>
            <a:ext cx="2209800" cy="8060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6540" y="941358"/>
            <a:ext cx="162306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Toxicities of CAR T Cells Targeting B-ALL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886514"/>
            <a:ext cx="3001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n-lt"/>
              </a:rPr>
              <a:t>Acute:</a:t>
            </a:r>
          </a:p>
          <a:p>
            <a:r>
              <a:rPr lang="en-US" dirty="0">
                <a:latin typeface="+mn-lt"/>
              </a:rPr>
              <a:t>CRS</a:t>
            </a:r>
          </a:p>
          <a:p>
            <a:r>
              <a:rPr lang="en-US" dirty="0">
                <a:latin typeface="+mn-lt"/>
              </a:rPr>
              <a:t>Neurotoxicity</a:t>
            </a:r>
          </a:p>
          <a:p>
            <a:r>
              <a:rPr lang="en-US" dirty="0" err="1">
                <a:latin typeface="+mn-lt"/>
              </a:rPr>
              <a:t>Cytopenias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2407692"/>
            <a:ext cx="300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Chronic: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 cell aplasia</a:t>
            </a:r>
          </a:p>
          <a:p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Cytopenias</a:t>
            </a:r>
            <a:endParaRPr lang="en-US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056" y="3651871"/>
            <a:ext cx="30013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Theoretical: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Integrational mutagenesis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Secondary malignancies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164808" y="4882356"/>
            <a:ext cx="3975024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r"/>
            <a:r>
              <a:rPr lang="en-GB" altLang="en-US" sz="1200">
                <a:latin typeface="+mn-lt"/>
              </a:rPr>
              <a:t>Maude SL. </a:t>
            </a:r>
            <a:r>
              <a:rPr lang="en-GB" altLang="en-US" sz="1200" dirty="0">
                <a:latin typeface="+mn-lt"/>
              </a:rPr>
              <a:t>Blood 2017;130:2238-2240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807" y="600946"/>
            <a:ext cx="3975024" cy="424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1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-1905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5760" rtlCol="0" anchor="ctr"/>
          <a:lstStyle/>
          <a:p>
            <a:r>
              <a:rPr lang="en-US" sz="2800" dirty="0">
                <a:solidFill>
                  <a:srgbClr val="FFFFFF"/>
                </a:solidFill>
                <a:latin typeface="Calibri" charset="0"/>
              </a:rPr>
              <a:t>Cytokine Release Syndrome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FCCF8E4F-F94E-E84B-BA39-47785EAE602C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-19050"/>
            <a:ext cx="8229600" cy="59055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B6980A6-3007-DA4D-8DBE-088E7516F9DF}"/>
              </a:ext>
            </a:extLst>
          </p:cNvPr>
          <p:cNvSpPr txBox="1">
            <a:spLocks noChangeArrowheads="1"/>
          </p:cNvSpPr>
          <p:nvPr/>
        </p:nvSpPr>
        <p:spPr>
          <a:xfrm>
            <a:off x="288966" y="712787"/>
            <a:ext cx="8702634" cy="47545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fontAlgn="auto">
              <a:spcAft>
                <a:spcPts val="0"/>
              </a:spcAft>
              <a:buFont typeface="Arial"/>
              <a:buNone/>
            </a:pPr>
            <a:r>
              <a:rPr lang="en-US" sz="2400" dirty="0"/>
              <a:t>CRS is constellation of signs/symptoms related to exponential T cell expansion and elevations in cytokines</a:t>
            </a:r>
          </a:p>
          <a:p>
            <a:pPr fontAlgn="auto">
              <a:spcAft>
                <a:spcPts val="0"/>
              </a:spcAft>
            </a:pPr>
            <a:r>
              <a:rPr lang="en-US" sz="2400" dirty="0"/>
              <a:t>Symptoms typically occur 1-14 days after CAR T cell infusion in </a:t>
            </a:r>
            <a:r>
              <a:rPr lang="en-US" sz="2400" dirty="0" smtClean="0"/>
              <a:t>ALL and progress over the course of days</a:t>
            </a:r>
            <a:endParaRPr lang="en-US" sz="2400" dirty="0"/>
          </a:p>
          <a:p>
            <a:pPr fontAlgn="auto">
              <a:spcAft>
                <a:spcPts val="0"/>
              </a:spcAft>
              <a:buClr>
                <a:schemeClr val="folHlink"/>
              </a:buClr>
            </a:pPr>
            <a:endParaRPr lang="en-US" sz="2800" dirty="0"/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C2E547-B7EE-8B4F-A653-C08ED2DFEA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47" b="23482"/>
          <a:stretch/>
        </p:blipFill>
        <p:spPr>
          <a:xfrm>
            <a:off x="987713" y="3467367"/>
            <a:ext cx="6794500" cy="768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6F72EA-895B-5640-9B11-F596CFF52FED}"/>
              </a:ext>
            </a:extLst>
          </p:cNvPr>
          <p:cNvSpPr txBox="1"/>
          <p:nvPr/>
        </p:nvSpPr>
        <p:spPr>
          <a:xfrm>
            <a:off x="6137563" y="2148535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Hypotension</a:t>
            </a:r>
          </a:p>
          <a:p>
            <a:pPr algn="ctr"/>
            <a:r>
              <a:rPr lang="en-US" dirty="0"/>
              <a:t>Respiratory insufficiency</a:t>
            </a:r>
          </a:p>
          <a:p>
            <a:pPr algn="ctr"/>
            <a:r>
              <a:rPr lang="en-US" dirty="0"/>
              <a:t>Renal insufficiency</a:t>
            </a:r>
          </a:p>
          <a:p>
            <a:pPr algn="ctr"/>
            <a:r>
              <a:rPr lang="en-US" dirty="0"/>
              <a:t>Coagulopathy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ACF19B-443A-1E47-BEA1-7734DC2F2D7D}"/>
              </a:ext>
            </a:extLst>
          </p:cNvPr>
          <p:cNvSpPr txBox="1"/>
          <p:nvPr/>
        </p:nvSpPr>
        <p:spPr>
          <a:xfrm>
            <a:off x="-34637" y="2425534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Fever</a:t>
            </a:r>
          </a:p>
          <a:p>
            <a:pPr algn="ctr"/>
            <a:r>
              <a:rPr lang="en-US" dirty="0" err="1"/>
              <a:t>Myalgias</a:t>
            </a:r>
            <a:endParaRPr lang="en-US" dirty="0"/>
          </a:p>
          <a:p>
            <a:pPr algn="ctr"/>
            <a:r>
              <a:rPr lang="en-US" dirty="0"/>
              <a:t>Nausea/Vomiting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F46C90-0A46-FE45-B5D6-7EEE6F0BEB59}"/>
              </a:ext>
            </a:extLst>
          </p:cNvPr>
          <p:cNvSpPr txBox="1"/>
          <p:nvPr/>
        </p:nvSpPr>
        <p:spPr>
          <a:xfrm>
            <a:off x="309748" y="4396085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274320">
              <a:buFont typeface="Arial"/>
              <a:buChar char="•"/>
            </a:pPr>
            <a:r>
              <a:rPr lang="en-US" sz="2400" dirty="0">
                <a:latin typeface="+mn-lt"/>
              </a:rPr>
              <a:t>Severity scales with disease burden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22F308-3DA0-4E4F-84B0-035624907252}"/>
              </a:ext>
            </a:extLst>
          </p:cNvPr>
          <p:cNvCxnSpPr/>
          <p:nvPr/>
        </p:nvCxnSpPr>
        <p:spPr>
          <a:xfrm>
            <a:off x="2784763" y="2863863"/>
            <a:ext cx="2971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4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chemeClr val="bg1"/>
                </a:solidFill>
              </a:rPr>
              <a:t>Clinical manifestations of severe CRS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0A3FC5-4520-1443-B9BC-F213CB26058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8" y="624007"/>
            <a:ext cx="3771900" cy="208501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2117B8-2A56-4E44-82D5-3D26003455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4007"/>
            <a:ext cx="3771900" cy="2085010"/>
          </a:xfrm>
          <a:prstGeom prst="rect">
            <a:avLst/>
          </a:prstGeom>
          <a:noFill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E9DA501-1879-3B49-8A7E-1C5E2E65E1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8" y="2766769"/>
            <a:ext cx="3771900" cy="2085010"/>
          </a:xfrm>
          <a:prstGeom prst="rect">
            <a:avLst/>
          </a:prstGeom>
          <a:noFill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8EA1ED-C556-4F4F-AF35-BD0C41F6F75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66769"/>
            <a:ext cx="3771900" cy="2085010"/>
          </a:xfrm>
          <a:prstGeom prst="rect">
            <a:avLst/>
          </a:prstGeom>
          <a:noFill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289AC1-6BDD-DD4A-8C0E-56A1941627C0}"/>
              </a:ext>
            </a:extLst>
          </p:cNvPr>
          <p:cNvSpPr txBox="1"/>
          <p:nvPr/>
        </p:nvSpPr>
        <p:spPr>
          <a:xfrm>
            <a:off x="4114800" y="4841948"/>
            <a:ext cx="5659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Fitzgerald JC, et al. </a:t>
            </a:r>
            <a:r>
              <a:rPr lang="en-US" sz="1400" i="1" dirty="0" err="1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Crit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 Care Med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Calibri"/>
                <a:cs typeface="Times New Roman"/>
              </a:rPr>
              <a:t>. 2016;44(12):2241-2250.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67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8" name="Text Box 4"/>
          <p:cNvSpPr txBox="1">
            <a:spLocks noChangeArrowheads="1"/>
          </p:cNvSpPr>
          <p:nvPr/>
        </p:nvSpPr>
        <p:spPr bwMode="auto">
          <a:xfrm>
            <a:off x="4674661" y="67389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FFFFFF"/>
              </a:solidFill>
              <a:latin typeface="Times" pitchFamily="1" charset="0"/>
              <a:ea typeface="ＭＳ Ｐゴシック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0D6C0A-F6EF-E04F-9D50-3C354DED2211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2F9F88B-5ACB-1041-A872-3423536681DD}"/>
              </a:ext>
            </a:extLst>
          </p:cNvPr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 smtClean="0">
                <a:solidFill>
                  <a:schemeClr val="bg1"/>
                </a:solidFill>
              </a:rPr>
              <a:t>Severe CRS </a:t>
            </a:r>
            <a:r>
              <a:rPr lang="en-US" sz="2800" dirty="0">
                <a:solidFill>
                  <a:schemeClr val="bg1"/>
                </a:solidFill>
              </a:rPr>
              <a:t>mimics HLH/MAS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C52FB46E-5957-994F-ABBA-C8B36B4B504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533399"/>
            <a:ext cx="86868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CRS symptoms:</a:t>
            </a:r>
          </a:p>
          <a:p>
            <a:r>
              <a:rPr lang="en-US" sz="2400" dirty="0"/>
              <a:t>Systemic inflammatory response with vascular leak, hypotension, respiratory and renal insufficiency</a:t>
            </a:r>
          </a:p>
          <a:p>
            <a:r>
              <a:rPr lang="en-US" sz="2400" dirty="0"/>
              <a:t>HSM, </a:t>
            </a:r>
            <a:r>
              <a:rPr lang="en-US" sz="2400" dirty="0" err="1"/>
              <a:t>Transaminitis</a:t>
            </a:r>
            <a:r>
              <a:rPr lang="en-US" sz="2400" dirty="0"/>
              <a:t>, </a:t>
            </a:r>
            <a:r>
              <a:rPr lang="en-US" sz="2400" dirty="0" err="1"/>
              <a:t>Hyperbilirubinemia</a:t>
            </a:r>
            <a:endParaRPr lang="en-US" sz="2400" dirty="0"/>
          </a:p>
          <a:p>
            <a:r>
              <a:rPr lang="en-US" sz="2400" dirty="0"/>
              <a:t>Coagulopathy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Marked by low fibrinogen</a:t>
            </a:r>
            <a:endParaRPr lang="en-US" sz="2400" dirty="0"/>
          </a:p>
          <a:p>
            <a:r>
              <a:rPr lang="en-US" sz="2400" dirty="0"/>
              <a:t>Extraordinarily high ferritin levels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16,000 to 415,000 </a:t>
            </a:r>
            <a:r>
              <a:rPr lang="en-US" dirty="0" err="1"/>
              <a:t>ng</a:t>
            </a:r>
            <a:r>
              <a:rPr lang="en-US" dirty="0"/>
              <a:t>/ml</a:t>
            </a:r>
          </a:p>
          <a:p>
            <a:r>
              <a:rPr lang="en-US" sz="2400" dirty="0"/>
              <a:t>Mitigated with cytokine blockade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IL-6R blocking agent tocilizumab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09B2A5-BEF7-154C-ABCC-B55ABC74DAA9}"/>
              </a:ext>
            </a:extLst>
          </p:cNvPr>
          <p:cNvSpPr/>
          <p:nvPr/>
        </p:nvSpPr>
        <p:spPr>
          <a:xfrm>
            <a:off x="231648" y="2225039"/>
            <a:ext cx="41148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B72CC66E-0843-6A49-A040-0423547323F4}"/>
              </a:ext>
            </a:extLst>
          </p:cNvPr>
          <p:cNvSpPr/>
          <p:nvPr/>
        </p:nvSpPr>
        <p:spPr>
          <a:xfrm>
            <a:off x="4546922" y="2543264"/>
            <a:ext cx="457200" cy="381000"/>
          </a:xfrm>
          <a:prstGeom prst="rightArrow">
            <a:avLst/>
          </a:prstGeom>
          <a:solidFill>
            <a:srgbClr val="FF0000">
              <a:alpha val="76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D6AF5-1762-F344-91C0-EB0E629CB799}"/>
              </a:ext>
            </a:extLst>
          </p:cNvPr>
          <p:cNvSpPr txBox="1"/>
          <p:nvPr/>
        </p:nvSpPr>
        <p:spPr>
          <a:xfrm>
            <a:off x="5182083" y="2133599"/>
            <a:ext cx="3528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Bradley Hand" pitchFamily="2" charset="77"/>
              </a:rPr>
              <a:t>Requires close monitoring and </a:t>
            </a:r>
            <a:r>
              <a:rPr lang="en-US" sz="2400" dirty="0" err="1">
                <a:solidFill>
                  <a:srgbClr val="FF0000"/>
                </a:solidFill>
                <a:latin typeface="Bradley Hand" pitchFamily="2" charset="77"/>
              </a:rPr>
              <a:t>cryo</a:t>
            </a:r>
            <a:r>
              <a:rPr lang="en-US" sz="2400" dirty="0">
                <a:solidFill>
                  <a:srgbClr val="FF0000"/>
                </a:solidFill>
                <a:latin typeface="Bradley Hand" pitchFamily="2" charset="77"/>
              </a:rPr>
              <a:t> replacement</a:t>
            </a:r>
          </a:p>
        </p:txBody>
      </p:sp>
    </p:spTree>
    <p:extLst>
      <p:ext uri="{BB962C8B-B14F-4D97-AF65-F5344CB8AC3E}">
        <p14:creationId xmlns:p14="http://schemas.microsoft.com/office/powerpoint/2010/main" val="57479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D19F048-CF8A-C74A-9435-C7E4A29EBA1C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57351" y="1858032"/>
            <a:ext cx="5829299" cy="46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88" b="1" u="sng" dirty="0"/>
              <a:t>Prodromal syndrome: low-grade fevers, fatigue, anorexia (hours to days)</a:t>
            </a:r>
          </a:p>
          <a:p>
            <a:pPr>
              <a:defRPr/>
            </a:pPr>
            <a:r>
              <a:rPr lang="en-US" sz="788" b="1" dirty="0">
                <a:solidFill>
                  <a:srgbClr val="FF0000"/>
                </a:solidFill>
              </a:rPr>
              <a:t>Management</a:t>
            </a:r>
            <a:r>
              <a:rPr lang="en-US" sz="788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825" dirty="0">
                <a:latin typeface="Arial"/>
              </a:rPr>
              <a:t>Observation, rule out infection (surveillance cultures); antibiotics per local guidelines (febrile neutropenia); symptomatic support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657350" y="2489050"/>
            <a:ext cx="5829300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88" b="1" u="sng" dirty="0">
                <a:solidFill>
                  <a:prstClr val="black"/>
                </a:solidFill>
                <a:latin typeface="Arial"/>
              </a:rPr>
              <a:t>Symptom progression: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High fevers, hypoxia, mild hypotension</a:t>
            </a:r>
          </a:p>
          <a:p>
            <a:pPr>
              <a:defRPr/>
            </a:pPr>
            <a:r>
              <a:rPr lang="en-US" sz="788" b="1" dirty="0">
                <a:solidFill>
                  <a:srgbClr val="FF0000"/>
                </a:solidFill>
                <a:latin typeface="Arial"/>
              </a:rPr>
              <a:t>First-Line </a:t>
            </a:r>
            <a:r>
              <a:rPr lang="en-US" sz="788" b="1" dirty="0">
                <a:solidFill>
                  <a:srgbClr val="FF0000"/>
                </a:solidFill>
              </a:rPr>
              <a:t>Management: </a:t>
            </a:r>
            <a:r>
              <a:rPr lang="en-US" sz="788" dirty="0">
                <a:latin typeface="Arial"/>
              </a:rPr>
              <a:t>Oxygen, fluids, low-dose vasopressor support, antipyretics; monitor/manage complications of TLS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979" y="1450906"/>
            <a:ext cx="1005403" cy="21929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25" b="1" dirty="0">
                <a:solidFill>
                  <a:srgbClr val="000000"/>
                </a:solidFill>
                <a:latin typeface="Arial"/>
              </a:rPr>
              <a:t>CTL019 Infusion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158" y="1261513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51" y="1662509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51" y="2308156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4969" y="789051"/>
            <a:ext cx="5829300" cy="47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825" u="sng" dirty="0">
                <a:solidFill>
                  <a:prstClr val="black"/>
                </a:solidFill>
                <a:latin typeface="Arial"/>
              </a:rPr>
              <a:t>Pretreatment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825" dirty="0">
                <a:solidFill>
                  <a:prstClr val="black"/>
                </a:solidFill>
                <a:latin typeface="Arial"/>
              </a:rPr>
              <a:t>Acetaminophen/paracetamol and diphenhydramine/H1 antihistamine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825" dirty="0">
                <a:solidFill>
                  <a:prstClr val="black"/>
                </a:solidFill>
                <a:latin typeface="Arial"/>
              </a:rPr>
              <a:t>Prophylaxis for complications of tumor lysis syndrome (TLS) as appropriate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7350" y="3180653"/>
            <a:ext cx="5829300" cy="1183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u="sng" dirty="0">
                <a:solidFill>
                  <a:prstClr val="black"/>
                </a:solidFill>
                <a:latin typeface="Arial"/>
              </a:rPr>
              <a:t>Further symptom progression</a:t>
            </a:r>
            <a:endParaRPr lang="en-US" sz="788" dirty="0">
              <a:solidFill>
                <a:prstClr val="black"/>
              </a:solidFill>
              <a:latin typeface="Arial"/>
            </a:endParaRP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</a:rPr>
              <a:t>Hemodynamic instability despite IV fluids and moderate- to </a:t>
            </a:r>
            <a:r>
              <a:rPr lang="en-US" sz="788" b="1" dirty="0">
                <a:solidFill>
                  <a:prstClr val="black"/>
                </a:solidFill>
              </a:rPr>
              <a:t>“high-dose”</a:t>
            </a:r>
            <a:r>
              <a:rPr lang="en-US" sz="788" baseline="30000" dirty="0">
                <a:solidFill>
                  <a:prstClr val="black"/>
                </a:solidFill>
              </a:rPr>
              <a:t>a</a:t>
            </a:r>
            <a:r>
              <a:rPr lang="en-US" sz="788" b="1" dirty="0">
                <a:solidFill>
                  <a:prstClr val="black"/>
                </a:solidFill>
              </a:rPr>
              <a:t> </a:t>
            </a:r>
            <a:r>
              <a:rPr lang="en-US" sz="788" dirty="0">
                <a:solidFill>
                  <a:prstClr val="black"/>
                </a:solidFill>
              </a:rPr>
              <a:t>vasopressor support OR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Worsening respiratory distress, including pulmonary infiltrates increasing oxygen requirement including high-flow oxygen and/or need for mechanical ventilation OR</a:t>
            </a:r>
            <a:endParaRPr lang="en-US" sz="788" baseline="-25000" dirty="0">
              <a:solidFill>
                <a:prstClr val="black"/>
              </a:solidFill>
              <a:latin typeface="Aria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Rapid clinical deterioration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dirty="0">
                <a:solidFill>
                  <a:srgbClr val="FF0000"/>
                </a:solidFill>
                <a:latin typeface="Arial"/>
              </a:rPr>
              <a:t>Second-Line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latin typeface="Arial"/>
              </a:rPr>
              <a:t>Tocilizumab: IV infusion over 1 hour (patient weight &lt; 30 kg: 12 mg/kg IV; patient weight ≥ 30 kg: 8 mg/kg IV [maximum dose 800 mg])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latin typeface="Arial"/>
              </a:rPr>
              <a:t>Hemodynamic and respiratory support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200" y="2921861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601420" y="4425796"/>
            <a:ext cx="28289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rgbClr val="D67321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50" baseline="30000" dirty="0">
                <a:solidFill>
                  <a:srgbClr val="000000"/>
                </a:solidFill>
              </a:rPr>
              <a:t>a</a:t>
            </a:r>
            <a:r>
              <a:rPr lang="en-US" altLang="en-US" sz="750" i="1" dirty="0">
                <a:solidFill>
                  <a:srgbClr val="000000"/>
                </a:solidFill>
              </a:rPr>
              <a:t> </a:t>
            </a:r>
            <a:r>
              <a:rPr lang="en-US" altLang="en-US" sz="750" dirty="0">
                <a:solidFill>
                  <a:srgbClr val="000000"/>
                </a:solidFill>
              </a:rPr>
              <a:t>See definition of “high-dose” vasopressors.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363952" y="4588594"/>
            <a:ext cx="2457450" cy="2360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Continued on next slide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835" y="4352417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38829" y="1854704"/>
            <a:ext cx="6907696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u="sng" dirty="0"/>
              <a:t>Prodromal syndrome: low-grade fevers, fatigue, anorexia (hours to days)</a:t>
            </a:r>
          </a:p>
          <a:p>
            <a:pPr>
              <a:defRPr/>
            </a:pPr>
            <a:r>
              <a:rPr lang="en-US" sz="1500" b="1" dirty="0">
                <a:solidFill>
                  <a:srgbClr val="FF0000"/>
                </a:solidFill>
              </a:rPr>
              <a:t>Management</a:t>
            </a:r>
            <a:r>
              <a:rPr lang="en-US" sz="1500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1500" dirty="0">
                <a:latin typeface="Arial"/>
              </a:rPr>
              <a:t>Observation, rule out infection (surveillance cultures); antibiotics per local guidelines (febrile neutropenia); symptomatic support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0363" y="2887076"/>
            <a:ext cx="3447237" cy="2808874"/>
            <a:chOff x="1086678" y="3286537"/>
            <a:chExt cx="1736034" cy="1784799"/>
          </a:xfrm>
          <a:noFill/>
        </p:grpSpPr>
        <p:sp>
          <p:nvSpPr>
            <p:cNvPr id="19" name="Oval Callout 18"/>
            <p:cNvSpPr/>
            <p:nvPr/>
          </p:nvSpPr>
          <p:spPr>
            <a:xfrm rot="10800000">
              <a:off x="1086678" y="3286537"/>
              <a:ext cx="1736034" cy="1060175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6678" y="3489770"/>
              <a:ext cx="1736034" cy="1581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First manifestation of CRS: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Flu-like symptoms starting within 24 hours to 7-14 days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Treat symptomatically</a:t>
              </a:r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94C6FE47-B6C6-014D-AF7C-376BE91137BC}"/>
              </a:ext>
            </a:extLst>
          </p:cNvPr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chemeClr val="bg1"/>
                </a:solidFill>
              </a:rPr>
              <a:t>CRS Management Algorithm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4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8782" y="1735731"/>
            <a:ext cx="5829299" cy="46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88" b="1" u="sng" dirty="0"/>
              <a:t>Prodromal syndrome: low-grade fevers, fatigue, anorexia (hours to days)</a:t>
            </a:r>
          </a:p>
          <a:p>
            <a:pPr>
              <a:defRPr/>
            </a:pPr>
            <a:r>
              <a:rPr lang="en-US" sz="788" b="1" dirty="0">
                <a:solidFill>
                  <a:srgbClr val="FF0000"/>
                </a:solidFill>
              </a:rPr>
              <a:t>Management</a:t>
            </a:r>
            <a:r>
              <a:rPr lang="en-US" sz="788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825" dirty="0">
                <a:latin typeface="Arial"/>
              </a:rPr>
              <a:t>Observation, rule out infection (surveillance cultures); antibiotics per local guidelines (febrile neutropenia); symptomatic support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698781" y="2366749"/>
            <a:ext cx="5829300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88" b="1" u="sng" dirty="0">
                <a:solidFill>
                  <a:prstClr val="black"/>
                </a:solidFill>
                <a:latin typeface="Arial"/>
              </a:rPr>
              <a:t>Symptom progression: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High fevers, hypoxia, mild hypotension</a:t>
            </a:r>
          </a:p>
          <a:p>
            <a:pPr>
              <a:defRPr/>
            </a:pPr>
            <a:r>
              <a:rPr lang="en-US" sz="788" b="1" dirty="0">
                <a:solidFill>
                  <a:srgbClr val="FF0000"/>
                </a:solidFill>
                <a:latin typeface="Arial"/>
              </a:rPr>
              <a:t>First-Line </a:t>
            </a:r>
            <a:r>
              <a:rPr lang="en-US" sz="788" b="1" dirty="0">
                <a:solidFill>
                  <a:srgbClr val="FF0000"/>
                </a:solidFill>
              </a:rPr>
              <a:t>Management: </a:t>
            </a:r>
            <a:r>
              <a:rPr lang="en-US" sz="788" dirty="0">
                <a:latin typeface="Arial"/>
              </a:rPr>
              <a:t>Oxygen, fluids, low-dose vasopressor support, antipyretics; monitor/manage complications of TLS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32410" y="1328605"/>
            <a:ext cx="1005403" cy="21929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25" b="1" dirty="0">
                <a:solidFill>
                  <a:srgbClr val="000000"/>
                </a:solidFill>
                <a:latin typeface="Arial"/>
              </a:rPr>
              <a:t>CTL019 Infusion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2589" y="1139212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82" y="1540208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7782" y="2185855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76400" y="666750"/>
            <a:ext cx="5829300" cy="47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825" u="sng" dirty="0">
                <a:solidFill>
                  <a:prstClr val="black"/>
                </a:solidFill>
                <a:latin typeface="Arial"/>
              </a:rPr>
              <a:t>Pretreatment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825" dirty="0">
                <a:solidFill>
                  <a:prstClr val="black"/>
                </a:solidFill>
                <a:latin typeface="Arial"/>
              </a:rPr>
              <a:t>Acetaminophen/paracetamol and diphenhydramine/H1 antihistamine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825" dirty="0">
                <a:solidFill>
                  <a:prstClr val="black"/>
                </a:solidFill>
                <a:latin typeface="Arial"/>
              </a:rPr>
              <a:t>Prophylaxis for complications of tumor lysis syndrome (TLS) as appropriate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8781" y="3058352"/>
            <a:ext cx="5829300" cy="1183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u="sng" dirty="0">
                <a:solidFill>
                  <a:prstClr val="black"/>
                </a:solidFill>
                <a:latin typeface="Arial"/>
              </a:rPr>
              <a:t>Further symptom progression</a:t>
            </a:r>
            <a:endParaRPr lang="en-US" sz="788" dirty="0">
              <a:solidFill>
                <a:prstClr val="black"/>
              </a:solidFill>
              <a:latin typeface="Arial"/>
            </a:endParaRP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</a:rPr>
              <a:t>Hemodynamic instability despite IV fluids and moderate- to </a:t>
            </a:r>
            <a:r>
              <a:rPr lang="en-US" sz="788" b="1" dirty="0">
                <a:solidFill>
                  <a:prstClr val="black"/>
                </a:solidFill>
              </a:rPr>
              <a:t>“high-dose”</a:t>
            </a:r>
            <a:r>
              <a:rPr lang="en-US" sz="788" baseline="30000" dirty="0">
                <a:solidFill>
                  <a:prstClr val="black"/>
                </a:solidFill>
              </a:rPr>
              <a:t>a</a:t>
            </a:r>
            <a:r>
              <a:rPr lang="en-US" sz="788" b="1" dirty="0">
                <a:solidFill>
                  <a:prstClr val="black"/>
                </a:solidFill>
              </a:rPr>
              <a:t> </a:t>
            </a:r>
            <a:r>
              <a:rPr lang="en-US" sz="788" dirty="0">
                <a:solidFill>
                  <a:prstClr val="black"/>
                </a:solidFill>
              </a:rPr>
              <a:t>vasopressor support OR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Worsening respiratory distress, including pulmonary infiltrates increasing oxygen requirement including high-flow oxygen and/or need for mechanical ventilation OR</a:t>
            </a:r>
            <a:endParaRPr lang="en-US" sz="788" baseline="-25000" dirty="0">
              <a:solidFill>
                <a:prstClr val="black"/>
              </a:solidFill>
              <a:latin typeface="Aria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Rapid clinical deterioration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dirty="0">
                <a:solidFill>
                  <a:srgbClr val="FF0000"/>
                </a:solidFill>
                <a:latin typeface="Arial"/>
              </a:rPr>
              <a:t>Second-Line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latin typeface="Arial"/>
              </a:rPr>
              <a:t>Tocilizumab: IV infusion over 1 hour (patient weight &lt; 30 kg: 12 mg/kg IV; patient weight ≥ 30 kg: 8 mg/kg IV [maximum dose 800 mg])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latin typeface="Arial"/>
              </a:rPr>
              <a:t>Hemodynamic and respiratory support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631" y="2799560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642851" y="4303495"/>
            <a:ext cx="28289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rgbClr val="D67321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50" baseline="30000" dirty="0">
                <a:solidFill>
                  <a:srgbClr val="000000"/>
                </a:solidFill>
              </a:rPr>
              <a:t>a</a:t>
            </a:r>
            <a:r>
              <a:rPr lang="en-US" altLang="en-US" sz="750" i="1" dirty="0">
                <a:solidFill>
                  <a:srgbClr val="000000"/>
                </a:solidFill>
              </a:rPr>
              <a:t> </a:t>
            </a:r>
            <a:r>
              <a:rPr lang="en-US" altLang="en-US" sz="750" dirty="0">
                <a:solidFill>
                  <a:srgbClr val="000000"/>
                </a:solidFill>
              </a:rPr>
              <a:t>See definition of “high-dose” vasopressors.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405383" y="4466293"/>
            <a:ext cx="2457450" cy="2360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Continued on next slide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3266" y="4230116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367655" y="3040678"/>
            <a:ext cx="3726798" cy="1881745"/>
            <a:chOff x="1086678" y="3286536"/>
            <a:chExt cx="1736034" cy="1060175"/>
          </a:xfrm>
          <a:noFill/>
        </p:grpSpPr>
        <p:sp>
          <p:nvSpPr>
            <p:cNvPr id="19" name="Oval Callout 18"/>
            <p:cNvSpPr/>
            <p:nvPr/>
          </p:nvSpPr>
          <p:spPr>
            <a:xfrm rot="10800000">
              <a:off x="1086678" y="3286536"/>
              <a:ext cx="1736034" cy="1060175"/>
            </a:xfrm>
            <a:prstGeom prst="wedgeEllipse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86678" y="3373689"/>
              <a:ext cx="1736034" cy="8323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Progression of CRS: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Vascular leak starting 2-5 days after fever onset leading to hypotension and fluid overload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Fluids (limited), oxygen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flipH="1">
            <a:off x="1367654" y="1770164"/>
            <a:ext cx="64467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b="1" u="sng" dirty="0">
                <a:solidFill>
                  <a:prstClr val="black"/>
                </a:solidFill>
                <a:latin typeface="Arial"/>
              </a:rPr>
              <a:t>Symptom progression: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  <a:latin typeface="Arial"/>
              </a:rPr>
              <a:t>High fevers, hypoxia, mild hypotension</a:t>
            </a:r>
          </a:p>
          <a:p>
            <a:pPr>
              <a:defRPr/>
            </a:pPr>
            <a:r>
              <a:rPr lang="en-US" sz="1500" b="1" dirty="0">
                <a:solidFill>
                  <a:srgbClr val="FF0000"/>
                </a:solidFill>
                <a:latin typeface="Arial"/>
              </a:rPr>
              <a:t>First-Line </a:t>
            </a:r>
            <a:r>
              <a:rPr lang="en-US" sz="1500" b="1" dirty="0">
                <a:solidFill>
                  <a:srgbClr val="FF0000"/>
                </a:solidFill>
              </a:rPr>
              <a:t>Management: </a:t>
            </a:r>
            <a:r>
              <a:rPr lang="en-US" sz="1500" dirty="0">
                <a:latin typeface="Arial"/>
              </a:rPr>
              <a:t>Oxygen, fluids, low-dose vasopressor support, antipyretics; monitor/manage complications of TLS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9C6B75-9DE8-2B41-AB7E-0A1C5E69F3DC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1F29C53-2184-B843-9D18-4159B37F222D}"/>
              </a:ext>
            </a:extLst>
          </p:cNvPr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chemeClr val="bg1"/>
                </a:solidFill>
              </a:rPr>
              <a:t>CRS Management Algorithm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2F2CDE-46F7-E048-91F8-A07B350884F0}"/>
              </a:ext>
            </a:extLst>
          </p:cNvPr>
          <p:cNvGrpSpPr/>
          <p:nvPr/>
        </p:nvGrpSpPr>
        <p:grpSpPr>
          <a:xfrm>
            <a:off x="5029200" y="3256706"/>
            <a:ext cx="4114800" cy="1696491"/>
            <a:chOff x="1026885" y="3286536"/>
            <a:chExt cx="1856555" cy="1060175"/>
          </a:xfrm>
          <a:noFill/>
        </p:grpSpPr>
        <p:sp>
          <p:nvSpPr>
            <p:cNvPr id="28" name="Oval Callout 27">
              <a:extLst>
                <a:ext uri="{FF2B5EF4-FFF2-40B4-BE49-F238E27FC236}">
                  <a16:creationId xmlns:a16="http://schemas.microsoft.com/office/drawing/2014/main" id="{C0B3478A-5AB8-244A-A4FB-0D66382E8DCF}"/>
                </a:ext>
              </a:extLst>
            </p:cNvPr>
            <p:cNvSpPr/>
            <p:nvPr/>
          </p:nvSpPr>
          <p:spPr>
            <a:xfrm rot="10800000">
              <a:off x="1086678" y="3286536"/>
              <a:ext cx="1736034" cy="1060175"/>
            </a:xfrm>
            <a:prstGeom prst="wedgeEllipseCallout">
              <a:avLst>
                <a:gd name="adj1" fmla="val 29734"/>
                <a:gd name="adj2" fmla="val 5576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58F92C1-1296-9A47-8576-D239FBA0EE56}"/>
                </a:ext>
              </a:extLst>
            </p:cNvPr>
            <p:cNvSpPr txBox="1"/>
            <p:nvPr/>
          </p:nvSpPr>
          <p:spPr>
            <a:xfrm>
              <a:off x="1026885" y="3477540"/>
              <a:ext cx="1856555" cy="7501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Unstable hypotension, not </a:t>
              </a:r>
              <a:endParaRPr lang="en-US" dirty="0" smtClean="0">
                <a:latin typeface="Chalkboard" charset="0"/>
                <a:ea typeface="Chalkboard" charset="0"/>
                <a:cs typeface="Chalkboard" charset="0"/>
              </a:endParaRPr>
            </a:p>
            <a:p>
              <a:pPr algn="ctr"/>
              <a:r>
                <a:rPr lang="en-US" dirty="0" smtClean="0">
                  <a:latin typeface="Chalkboard" charset="0"/>
                  <a:ea typeface="Chalkboard" charset="0"/>
                  <a:cs typeface="Chalkboard" charset="0"/>
                </a:rPr>
                <a:t>immediately 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responsive to fluids: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Start low-dose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pressors</a:t>
              </a:r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, consider </a:t>
              </a:r>
              <a:r>
                <a:rPr lang="en-US" dirty="0" err="1">
                  <a:latin typeface="Chalkboard" charset="0"/>
                  <a:ea typeface="Chalkboard" charset="0"/>
                  <a:cs typeface="Chalkboard" charset="0"/>
                </a:rPr>
                <a:t>toci</a:t>
              </a:r>
              <a:endParaRPr lang="en-US" dirty="0">
                <a:latin typeface="Chalkboard" charset="0"/>
                <a:ea typeface="Chalkboard" charset="0"/>
                <a:cs typeface="Chalkboar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74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4" grpId="0"/>
      <p:bldP spid="15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57351" y="1964503"/>
            <a:ext cx="5829299" cy="4675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88" b="1" u="sng" dirty="0"/>
              <a:t>Prodromal syndrome: low-grade fevers, fatigue, anorexia (hours to days)</a:t>
            </a:r>
          </a:p>
          <a:p>
            <a:pPr>
              <a:defRPr/>
            </a:pPr>
            <a:r>
              <a:rPr lang="en-US" sz="788" b="1" dirty="0">
                <a:solidFill>
                  <a:srgbClr val="FF0000"/>
                </a:solidFill>
              </a:rPr>
              <a:t>Management</a:t>
            </a:r>
            <a:r>
              <a:rPr lang="en-US" sz="788" b="1" dirty="0">
                <a:solidFill>
                  <a:srgbClr val="FF0000"/>
                </a:solidFill>
                <a:latin typeface="Arial"/>
              </a:rPr>
              <a:t>: </a:t>
            </a:r>
            <a:r>
              <a:rPr lang="en-US" sz="825" dirty="0">
                <a:latin typeface="Arial"/>
              </a:rPr>
              <a:t>Observation, rule out infection (surveillance cultures); antibiotics per local guidelines (febrile neutropenia); symptomatic support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1657350" y="2595521"/>
            <a:ext cx="5829300" cy="456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88" b="1" u="sng" dirty="0">
                <a:solidFill>
                  <a:prstClr val="black"/>
                </a:solidFill>
                <a:latin typeface="Arial"/>
              </a:rPr>
              <a:t>Symptom progression: </a:t>
            </a: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High fevers, hypoxia, mild hypotension</a:t>
            </a:r>
          </a:p>
          <a:p>
            <a:pPr>
              <a:defRPr/>
            </a:pPr>
            <a:r>
              <a:rPr lang="en-US" sz="788" b="1" dirty="0">
                <a:solidFill>
                  <a:srgbClr val="FF0000"/>
                </a:solidFill>
                <a:latin typeface="Arial"/>
              </a:rPr>
              <a:t>First-Line </a:t>
            </a:r>
            <a:r>
              <a:rPr lang="en-US" sz="788" b="1" dirty="0">
                <a:solidFill>
                  <a:srgbClr val="FF0000"/>
                </a:solidFill>
              </a:rPr>
              <a:t>Management: </a:t>
            </a:r>
            <a:r>
              <a:rPr lang="en-US" sz="788" dirty="0">
                <a:latin typeface="Arial"/>
              </a:rPr>
              <a:t>Oxygen, fluids, low-dose vasopressor support, antipyretics; monitor/manage complications of TLS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90979" y="1557377"/>
            <a:ext cx="1005403" cy="21929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25" b="1" dirty="0">
                <a:solidFill>
                  <a:srgbClr val="000000"/>
                </a:solidFill>
                <a:latin typeface="Arial"/>
              </a:rPr>
              <a:t>CTL019 Infusion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1158" y="1367984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51" y="1768980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351" y="2414627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34969" y="895522"/>
            <a:ext cx="5829300" cy="47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sz="825" u="sng" dirty="0">
                <a:solidFill>
                  <a:prstClr val="black"/>
                </a:solidFill>
                <a:latin typeface="Arial"/>
              </a:rPr>
              <a:t>Pretreatment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825" dirty="0">
                <a:solidFill>
                  <a:prstClr val="black"/>
                </a:solidFill>
                <a:latin typeface="Arial"/>
              </a:rPr>
              <a:t>Acetaminophen/paracetamol and diphenhydramine/H1 antihistamine</a:t>
            </a:r>
          </a:p>
          <a:p>
            <a:pPr marL="214313" indent="-214313">
              <a:buFont typeface="Arial" pitchFamily="34" charset="0"/>
              <a:buChar char="•"/>
              <a:defRPr/>
            </a:pPr>
            <a:r>
              <a:rPr lang="en-US" sz="825" dirty="0">
                <a:solidFill>
                  <a:prstClr val="black"/>
                </a:solidFill>
                <a:latin typeface="Arial"/>
              </a:rPr>
              <a:t>Prophylaxis for complications of tumor lysis syndrome (TLS) as appropriate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57350" y="3287124"/>
            <a:ext cx="5829300" cy="1183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u="sng" dirty="0">
                <a:solidFill>
                  <a:prstClr val="black"/>
                </a:solidFill>
                <a:latin typeface="Arial"/>
              </a:rPr>
              <a:t>Further symptom progression</a:t>
            </a:r>
            <a:endParaRPr lang="en-US" sz="788" dirty="0">
              <a:solidFill>
                <a:prstClr val="black"/>
              </a:solidFill>
              <a:latin typeface="Arial"/>
            </a:endParaRP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</a:rPr>
              <a:t>Hemodynamic instability despite IV fluids and moderate- to </a:t>
            </a:r>
            <a:r>
              <a:rPr lang="en-US" sz="788" b="1" dirty="0">
                <a:solidFill>
                  <a:prstClr val="black"/>
                </a:solidFill>
              </a:rPr>
              <a:t>“high-dose”</a:t>
            </a:r>
            <a:r>
              <a:rPr lang="en-US" sz="788" baseline="30000" dirty="0">
                <a:solidFill>
                  <a:prstClr val="black"/>
                </a:solidFill>
              </a:rPr>
              <a:t>a</a:t>
            </a:r>
            <a:r>
              <a:rPr lang="en-US" sz="788" b="1" dirty="0">
                <a:solidFill>
                  <a:prstClr val="black"/>
                </a:solidFill>
              </a:rPr>
              <a:t> </a:t>
            </a:r>
            <a:r>
              <a:rPr lang="en-US" sz="788" dirty="0">
                <a:solidFill>
                  <a:prstClr val="black"/>
                </a:solidFill>
              </a:rPr>
              <a:t>vasopressor support OR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Worsening respiratory distress, including pulmonary infiltrates increasing oxygen requirement including high-flow oxygen and/or need for mechanical ventilation OR</a:t>
            </a:r>
            <a:endParaRPr lang="en-US" sz="788" baseline="-25000" dirty="0">
              <a:solidFill>
                <a:prstClr val="black"/>
              </a:solidFill>
              <a:latin typeface="Arial"/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solidFill>
                  <a:prstClr val="black"/>
                </a:solidFill>
                <a:latin typeface="Arial"/>
              </a:rPr>
              <a:t>Rapid clinical deterioration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dirty="0">
                <a:solidFill>
                  <a:srgbClr val="FF0000"/>
                </a:solidFill>
                <a:latin typeface="Arial"/>
              </a:rPr>
              <a:t>Second-Line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latin typeface="Arial"/>
              </a:rPr>
              <a:t>Tocilizumab: IV infusion over 1 hour (patient weight &lt; 30 kg: 12 mg/kg IV; patient weight ≥ 30 kg: 8 mg/kg IV [maximum dose 800 mg])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788" dirty="0">
                <a:latin typeface="Arial"/>
              </a:rPr>
              <a:t>Hemodynamic and respiratory support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200" y="3028332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601420" y="4532267"/>
            <a:ext cx="28289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5000"/>
              </a:lnSpc>
              <a:spcBef>
                <a:spcPct val="75000"/>
              </a:spcBef>
              <a:buClr>
                <a:srgbClr val="D67321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lnSpc>
                <a:spcPct val="95000"/>
              </a:lnSpc>
              <a:spcBef>
                <a:spcPct val="40000"/>
              </a:spcBef>
              <a:buClr>
                <a:srgbClr val="917B69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lnSpc>
                <a:spcPct val="95000"/>
              </a:lnSpc>
              <a:spcBef>
                <a:spcPct val="30000"/>
              </a:spcBef>
              <a:buClr>
                <a:schemeClr val="tx1"/>
              </a:buClr>
              <a:buFont typeface="Arial" pitchFamily="34" charset="0"/>
              <a:buChar char="-"/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lnSpc>
                <a:spcPct val="95000"/>
              </a:lnSpc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50" baseline="30000" dirty="0">
                <a:solidFill>
                  <a:srgbClr val="000000"/>
                </a:solidFill>
              </a:rPr>
              <a:t>a</a:t>
            </a:r>
            <a:r>
              <a:rPr lang="en-US" altLang="en-US" sz="750" i="1" dirty="0">
                <a:solidFill>
                  <a:srgbClr val="000000"/>
                </a:solidFill>
              </a:rPr>
              <a:t> </a:t>
            </a:r>
            <a:r>
              <a:rPr lang="en-US" altLang="en-US" sz="750" dirty="0">
                <a:solidFill>
                  <a:srgbClr val="000000"/>
                </a:solidFill>
              </a:rPr>
              <a:t>See definition of “high-dose” vasopressors.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3363952" y="4695065"/>
            <a:ext cx="2457450" cy="23602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Continued on next slide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1835" y="4458888"/>
            <a:ext cx="141685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18157" y="590551"/>
            <a:ext cx="4978225" cy="1782129"/>
            <a:chOff x="1071384" y="3286536"/>
            <a:chExt cx="1792284" cy="1529161"/>
          </a:xfrm>
          <a:noFill/>
        </p:grpSpPr>
        <p:sp>
          <p:nvSpPr>
            <p:cNvPr id="19" name="Oval Callout 18"/>
            <p:cNvSpPr/>
            <p:nvPr/>
          </p:nvSpPr>
          <p:spPr>
            <a:xfrm rot="10800000">
              <a:off x="1086678" y="3286536"/>
              <a:ext cx="1736034" cy="1060175"/>
            </a:xfrm>
            <a:prstGeom prst="wedgeEllipseCallout">
              <a:avLst>
                <a:gd name="adj1" fmla="val -30969"/>
                <a:gd name="adj2" fmla="val -5160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71384" y="3548071"/>
              <a:ext cx="1792284" cy="12676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Further progression despite supportive care: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Escalation of pressor or respiratory support </a:t>
              </a:r>
            </a:p>
            <a:p>
              <a:pPr algn="ctr"/>
              <a:r>
                <a:rPr lang="en-US" dirty="0">
                  <a:latin typeface="Chalkboard" charset="0"/>
                  <a:ea typeface="Chalkboard" charset="0"/>
                  <a:cs typeface="Chalkboard" charset="0"/>
                </a:rPr>
                <a:t>☞ Tocilizumab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 flipH="1">
            <a:off x="1348603" y="1953316"/>
            <a:ext cx="6446792" cy="2631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u="sng" dirty="0">
                <a:solidFill>
                  <a:prstClr val="black"/>
                </a:solidFill>
              </a:rPr>
              <a:t>Further symptom progression</a:t>
            </a:r>
            <a:endParaRPr lang="en-US" sz="1500" dirty="0">
              <a:solidFill>
                <a:prstClr val="black"/>
              </a:solidFill>
            </a:endParaRPr>
          </a:p>
          <a:p>
            <a:pPr marL="128588" indent="-128588"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</a:rPr>
              <a:t>Hemodynamic instability despite IV fluids and moderate- to </a:t>
            </a:r>
            <a:r>
              <a:rPr lang="en-US" sz="1500" b="1" dirty="0">
                <a:solidFill>
                  <a:prstClr val="black"/>
                </a:solidFill>
              </a:rPr>
              <a:t>“high-</a:t>
            </a:r>
            <a:r>
              <a:rPr lang="en-US" sz="1500" b="1" dirty="0" err="1">
                <a:solidFill>
                  <a:prstClr val="black"/>
                </a:solidFill>
              </a:rPr>
              <a:t>dose”</a:t>
            </a:r>
            <a:r>
              <a:rPr lang="en-US" sz="1500" baseline="30000" dirty="0" err="1">
                <a:solidFill>
                  <a:prstClr val="black"/>
                </a:solidFill>
              </a:rPr>
              <a:t>a</a:t>
            </a:r>
            <a:r>
              <a:rPr lang="en-US" sz="1500" b="1" dirty="0">
                <a:solidFill>
                  <a:prstClr val="black"/>
                </a:solidFill>
              </a:rPr>
              <a:t> </a:t>
            </a:r>
            <a:r>
              <a:rPr lang="en-US" sz="1500" dirty="0">
                <a:solidFill>
                  <a:prstClr val="black"/>
                </a:solidFill>
              </a:rPr>
              <a:t>vasopressor support OR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</a:rPr>
              <a:t>Worsening respiratory distress, including pulmonary infiltrates increasing oxygen requirement including high-flow oxygen and/or need for mechanical ventilation OR</a:t>
            </a:r>
            <a:endParaRPr lang="en-US" sz="1500" baseline="-25000" dirty="0">
              <a:solidFill>
                <a:prstClr val="black"/>
              </a:solidFill>
            </a:endParaRP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>
                <a:solidFill>
                  <a:prstClr val="black"/>
                </a:solidFill>
              </a:rPr>
              <a:t>Rapid clinical deterioration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solidFill>
                  <a:srgbClr val="FF0000"/>
                </a:solidFill>
              </a:rPr>
              <a:t>Second-Line Management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Tocilizumab: IV infusion over 1 hour (patient weight &lt; 30 kg: 12 mg/kg IV; patient weight ≥ 30 kg: 8 mg/kg IV [maximum dose 800 mg])</a:t>
            </a:r>
          </a:p>
          <a:p>
            <a:pPr marL="128588" indent="-1285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500" dirty="0"/>
              <a:t>Hemodynamic and respiratory support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77C108-A6D6-464A-8DD0-24588190C87E}"/>
              </a:ext>
            </a:extLst>
          </p:cNvPr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</a:schemeClr>
              </a:gs>
              <a:gs pos="51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51AB111-3FD6-3043-9A40-B2B8B412A90B}"/>
              </a:ext>
            </a:extLst>
          </p:cNvPr>
          <p:cNvSpPr txBox="1">
            <a:spLocks/>
          </p:cNvSpPr>
          <p:nvPr/>
        </p:nvSpPr>
        <p:spPr>
          <a:xfrm>
            <a:off x="228600" y="-19050"/>
            <a:ext cx="6096000" cy="53339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9" charset="-128"/>
                <a:cs typeface="ＭＳ Ｐゴシック" pitchFamily="-109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9" charset="-128"/>
                <a:cs typeface="ＭＳ Ｐゴシック" pitchFamily="-109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914400" eaLnBrk="1" hangingPunct="1"/>
            <a:r>
              <a:rPr lang="en-US" sz="2800" dirty="0">
                <a:solidFill>
                  <a:schemeClr val="bg1"/>
                </a:solidFill>
              </a:rPr>
              <a:t>CRS Management Algorithm</a:t>
            </a:r>
            <a:endParaRPr lang="en-US" sz="2800" dirty="0">
              <a:solidFill>
                <a:schemeClr val="bg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09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4" grpId="0"/>
      <p:bldP spid="15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pia_result xmlns="6ff2e11f-b4de-4e4d-a435-7c3e5c2935fd" xsi:nil="true"/>
    <_spia_type xmlns="6ff2e11f-b4de-4e4d-a435-7c3e5c2935fd" xsi:nil="true"/>
    <_spia_rule xmlns="6ff2e11f-b4de-4e4d-a435-7c3e5c2935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61854EB7BCC41ADDA2B74FCD91CF5" ma:contentTypeVersion="3" ma:contentTypeDescription="Create a new document." ma:contentTypeScope="" ma:versionID="799f804008acfe55905acd2cafc7ece2">
  <xsd:schema xmlns:xsd="http://www.w3.org/2001/XMLSchema" xmlns:xs="http://www.w3.org/2001/XMLSchema" xmlns:p="http://schemas.microsoft.com/office/2006/metadata/properties" xmlns:ns2="6ff2e11f-b4de-4e4d-a435-7c3e5c2935fd" targetNamespace="http://schemas.microsoft.com/office/2006/metadata/properties" ma:root="true" ma:fieldsID="b0a6ec985163c9d463516eaa1d1d6f8d" ns2:_="">
    <xsd:import namespace="6ff2e11f-b4de-4e4d-a435-7c3e5c2935fd"/>
    <xsd:element name="properties">
      <xsd:complexType>
        <xsd:sequence>
          <xsd:element name="documentManagement">
            <xsd:complexType>
              <xsd:all>
                <xsd:element ref="ns2:_spia_rule" minOccurs="0"/>
                <xsd:element ref="ns2:_spia_type" minOccurs="0"/>
                <xsd:element ref="ns2:_spia_resul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2e11f-b4de-4e4d-a435-7c3e5c2935fd" elementFormDefault="qualified">
    <xsd:import namespace="http://schemas.microsoft.com/office/2006/documentManagement/types"/>
    <xsd:import namespace="http://schemas.microsoft.com/office/infopath/2007/PartnerControls"/>
    <xsd:element name="_spia_rule" ma:index="8" nillable="true" ma:displayName="_spia_rule" ma:hidden="true" ma:internalName="_spia_rule">
      <xsd:simpleType>
        <xsd:restriction base="dms:Text"/>
      </xsd:simpleType>
    </xsd:element>
    <xsd:element name="_spia_type" ma:index="9" nillable="true" ma:displayName="_spia_type" ma:hidden="true" ma:internalName="_spia_type">
      <xsd:simpleType>
        <xsd:restriction base="dms:Text"/>
      </xsd:simpleType>
    </xsd:element>
    <xsd:element name="_spia_result" ma:index="10" nillable="true" ma:displayName="_spia_result" ma:hidden="true" ma:internalName="_spia_resul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C91F99-BCEE-430F-9213-C8C55804B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6D82C-6241-45CB-B186-11B8A1E60F27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www.w3.org/XML/1998/namespace"/>
    <ds:schemaRef ds:uri="6ff2e11f-b4de-4e4d-a435-7c3e5c2935fd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852AEB1-7AFC-471D-ABC1-D3F2B94621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2e11f-b4de-4e4d-a435-7c3e5c2935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1898</Words>
  <Application>Microsoft Office PowerPoint</Application>
  <PresentationFormat>On-screen Show (16:9)</PresentationFormat>
  <Paragraphs>339</Paragraphs>
  <Slides>20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MS PGothic</vt:lpstr>
      <vt:lpstr>MS PGothic</vt:lpstr>
      <vt:lpstr>Arial</vt:lpstr>
      <vt:lpstr>Bradley Hand</vt:lpstr>
      <vt:lpstr>Calibri</vt:lpstr>
      <vt:lpstr>Chalkboard</vt:lpstr>
      <vt:lpstr>LucidaGrande</vt:lpstr>
      <vt:lpstr>msgothic</vt:lpstr>
      <vt:lpstr>StarSymbol</vt:lpstr>
      <vt:lpstr>Times</vt:lpstr>
      <vt:lpstr>Times New Roman</vt:lpstr>
      <vt:lpstr>Wingdings</vt:lpstr>
      <vt:lpstr>ヒラギノ角ゴ Pro W3</vt:lpstr>
      <vt:lpstr>1_Office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 T cell Engineering</vt:lpstr>
      <vt:lpstr>PowerPoint Presentation</vt:lpstr>
      <vt:lpstr>PowerPoint Presentation</vt:lpstr>
      <vt:lpstr>PowerPoint Presentation</vt:lpstr>
      <vt:lpstr>CAR T cell Engineering</vt:lpstr>
      <vt:lpstr>PowerPoint Presentation</vt:lpstr>
      <vt:lpstr>PowerPoint Presentation</vt:lpstr>
      <vt:lpstr>PowerPoint Presentation</vt:lpstr>
    </vt:vector>
  </TitlesOfParts>
  <Company>ASCO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ASCO</dc:creator>
  <cp:lastModifiedBy>Horn, Sheila</cp:lastModifiedBy>
  <cp:revision>128</cp:revision>
  <dcterms:created xsi:type="dcterms:W3CDTF">2011-04-29T20:52:37Z</dcterms:created>
  <dcterms:modified xsi:type="dcterms:W3CDTF">2019-05-10T15:15:02Z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0x01010062D61854EB7BCC41ADDA2B74FCD91CF5</vt:lpwstr>
  </property>
</Properties>
</file>